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763" r:id="rId2"/>
    <p:sldMasterId id="2147483791" r:id="rId3"/>
    <p:sldMasterId id="2147484278" r:id="rId4"/>
  </p:sldMasterIdLst>
  <p:notesMasterIdLst>
    <p:notesMasterId r:id="rId28"/>
  </p:notesMasterIdLst>
  <p:handoutMasterIdLst>
    <p:handoutMasterId r:id="rId29"/>
  </p:handoutMasterIdLst>
  <p:sldIdLst>
    <p:sldId id="1299" r:id="rId5"/>
    <p:sldId id="1444" r:id="rId6"/>
    <p:sldId id="1372" r:id="rId7"/>
    <p:sldId id="1453" r:id="rId8"/>
    <p:sldId id="1457" r:id="rId9"/>
    <p:sldId id="1483" r:id="rId10"/>
    <p:sldId id="1456" r:id="rId11"/>
    <p:sldId id="1484" r:id="rId12"/>
    <p:sldId id="1455" r:id="rId13"/>
    <p:sldId id="1485" r:id="rId14"/>
    <p:sldId id="1454" r:id="rId15"/>
    <p:sldId id="1458" r:id="rId16"/>
    <p:sldId id="1459" r:id="rId17"/>
    <p:sldId id="1482" r:id="rId18"/>
    <p:sldId id="1481" r:id="rId19"/>
    <p:sldId id="1469" r:id="rId20"/>
    <p:sldId id="1470" r:id="rId21"/>
    <p:sldId id="1471" r:id="rId22"/>
    <p:sldId id="1472" r:id="rId23"/>
    <p:sldId id="1473" r:id="rId24"/>
    <p:sldId id="1436" r:id="rId25"/>
    <p:sldId id="1480" r:id="rId26"/>
    <p:sldId id="1448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B89C1"/>
    <a:srgbClr val="F1F5F9"/>
    <a:srgbClr val="DEE7F2"/>
    <a:srgbClr val="345C8C"/>
    <a:srgbClr val="3D6AA1"/>
    <a:srgbClr val="006C31"/>
    <a:srgbClr val="396497"/>
    <a:srgbClr val="00863D"/>
    <a:srgbClr val="2D4513"/>
    <a:srgbClr val="1D9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34" autoAdjust="0"/>
    <p:restoredTop sz="94671" autoAdjust="0"/>
  </p:normalViewPr>
  <p:slideViewPr>
    <p:cSldViewPr>
      <p:cViewPr varScale="1">
        <p:scale>
          <a:sx n="56" d="100"/>
          <a:sy n="56" d="100"/>
        </p:scale>
        <p:origin x="1626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1776" y="-96"/>
      </p:cViewPr>
      <p:guideLst>
        <p:guide orient="horz" pos="2880"/>
        <p:guide pos="216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F3DEF52-A5B9-4E6F-AC36-51BE79953927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A4F1B7-AB3B-4BB1-95B4-4E59DDCF46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5165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693EC70-012C-4D61-8AFC-1C1189F4A006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4508299-B7D0-4F29-8FBE-A062756824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1739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797709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E0CCD4-10AB-4A77-9521-BBF114B460FC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9921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C7602-BF24-4BD9-8FEB-9467768C5169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515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C7602-BF24-4BD9-8FEB-9467768C5169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3972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C7602-BF24-4BD9-8FEB-9467768C5169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3837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C7602-BF24-4BD9-8FEB-9467768C5169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692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C7602-BF24-4BD9-8FEB-9467768C5169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033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C7602-BF24-4BD9-8FEB-9467768C5169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9835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C7602-BF24-4BD9-8FEB-9467768C5169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1993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C7602-BF24-4BD9-8FEB-9467768C5169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213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C7602-BF24-4BD9-8FEB-9467768C5169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2992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C7602-BF24-4BD9-8FEB-9467768C5169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3095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C7602-BF24-4BD9-8FEB-9467768C5169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7752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E0CCD4-10AB-4A77-9521-BBF114B460FC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9955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20D26FB-E232-4777-82D9-BF224FA0D674}" type="slidenum">
              <a:rPr lang="ru-RU">
                <a:solidFill>
                  <a:srgbClr val="000000"/>
                </a:solidFill>
              </a:rPr>
              <a:pPr>
                <a:defRPr/>
              </a:pPr>
              <a:t>15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1298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E0CCD4-10AB-4A77-9521-BBF114B460FC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0059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E0CCD4-10AB-4A77-9521-BBF114B460FC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0330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E0CCD4-10AB-4A77-9521-BBF114B460FC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8746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E0CCD4-10AB-4A77-9521-BBF114B460FC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535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E0CCD4-10AB-4A77-9521-BBF114B460FC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0128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76F77D-12DB-4AC1-9E2E-A372C6019044}" type="slidenum">
              <a:rPr lang="ru-RU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212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E0CCD4-10AB-4A77-9521-BBF114B460FC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098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474B6F7-6BD2-470A-B765-705A70880C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997057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0" y="0"/>
            <a:ext cx="9121775" cy="6846888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-7939"/>
            <a:ext cx="9167256" cy="765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D38715D-B0A2-463A-BA69-50CDF10636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707176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74BF63D-9221-43BE-BEA5-8F1A16F7B4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186801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D7D05EC-D60A-4483-9972-029C1BED18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684653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E6F8F-5CEA-477B-A178-4C24D4C987BE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7FD73-D6B7-4CD2-828E-98E4338B09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205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8DC1C-B2B9-4D07-81C7-40A1E3D35656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671C1-79D0-42E5-8CE6-91B25995D0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885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9C1AE-723D-4F28-87A8-0D2EBD559F93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3765F-E3A7-4C0F-B02D-D72FCD1884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91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79DD5-6F0C-4370-8565-6165F1944199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0EC2B-A821-4F69-ABB3-6846519483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732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634F5-6DB1-4DE3-9984-9DCF4DC8604B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3734A-9425-4AE1-8DDE-1108AA44C8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157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7480D-E25C-49C6-9D1E-F7DBC2ECB60B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2F29E-5DA9-447B-81CC-F4046D72C7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982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0450E-18BF-4E46-B3C8-8433394970C4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C8E9C-9520-490D-A03F-F80594CEA7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2330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55D12-5A3A-4EF1-B8BA-850BDB614D7E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FEA9A-1ABF-4A0A-A7A9-45F00F4CDD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89594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C6544-27C4-422C-BBB7-256D2FD22021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A41C1-17DE-49E0-9882-A426FA745B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1281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6789F-8CF9-4890-B53B-3A46363C5D21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6C8F4-C25A-48A1-A416-FC2AD285A2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122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4C143-C2D9-40A8-B9E0-3AD0A8DE8475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67C96-5F43-409C-9BDC-BD544215C8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8331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343AC-991D-467A-AB5B-511DE2557936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628B-8CBC-48F1-BE7F-0771881A29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3620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A37F1-C5E6-4B4E-BDA8-5AC0D5980214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C6374-1A8F-401F-9F85-4A944A64B2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7997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711A7-398A-49EA-886D-28D52DC34C8B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8D4D3-9829-47A1-9239-A9AA157BBE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1960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18AFF-034A-46CF-8731-4326A57613AD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E1241-10DF-4EC5-8F50-CA26ED0A92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9527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266DD-E68C-4A81-8128-8EDADBB8DB61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A9B42-C1B2-4536-8EA3-F8E9CB6F97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0225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20419-A63A-49F1-83FF-5889B8ADA0CE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F10BE-D9ED-4EF7-9FA1-5830596AA1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3158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A257D-BEFD-4F0B-B36C-9E74A74CE222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585A6-1FDC-4142-8976-8A689BD61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883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7FE48-47CA-4A9E-8E60-0B121A7CC05B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50DA5-515D-44F1-AD67-2D4A395A6A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4350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DDD46-06D2-4685-AE5A-9945B5C3E06F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46C20-7FDA-4E0E-80B9-51D0D58418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0970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5A021-113C-4677-B9F5-7AE46523D9E4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6C7D4-DF0D-4D3A-B099-7BFD1D4C0D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65009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D75CD-9A60-4B58-9B28-E291970111B2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36255-740C-4D5F-BEE9-845A87370E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9509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15F98-4307-4254-A424-F1AC9CA5DE2B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77443-59CB-4537-86F3-FC4288CB3C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1052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B75F9-1789-4161-9CEB-54DE7263EC1B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49EAB-8B9E-4E4B-896F-732B3E68C4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15322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91774-468A-4EC9-BF11-32B3A484D444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5F0DE-C94F-4DE8-AFF6-7E71997B20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58927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C7C41-2E05-4345-A087-E119615AFBE6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1C723-E7F6-4F93-A4B1-208AB805A2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6187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06EB2-116F-46DD-9329-D719D221A4B9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5C28D-2225-4E8B-BCA4-1D72D014B7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6218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6EF0C-74EB-45A2-B69A-A4D179F0D81B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95AD7-6086-430A-AC8A-A4C99C8482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9341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EF8C4-115D-4C48-A94C-E9ED3814E80C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A6A3E-B38C-4E04-9E86-7799392191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666486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8EE07-663D-421A-8AD8-A9216B12EEDC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CFD58-17D0-4D6C-9EE3-115A5F68BA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3996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E3FE7-1EE2-440F-A96C-2C3AFE22597A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24F5D-B138-4412-B943-E86C3C5B6A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01817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E83B0-10D1-49C0-B923-0F53787DCD39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AD440-E05E-48DB-BC9D-5B5BC0DB9B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36852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DA1D8-B9B1-4C1E-B48C-8647C8EB12B5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DE37C-9C7B-474B-98B1-3EAA51B0D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27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BFA"/>
            </a:gs>
            <a:gs pos="82001">
              <a:srgbClr val="C4D6EB"/>
            </a:gs>
            <a:gs pos="100000">
              <a:srgbClr val="85C2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21775" cy="6838950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43250" y="63817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A2E67D-FCE0-47AF-BC44-F5DC39C38E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3" r:id="rId1"/>
    <p:sldLayoutId id="2147484264" r:id="rId2"/>
    <p:sldLayoutId id="2147484265" r:id="rId3"/>
    <p:sldLayoutId id="2147484266" r:id="rId4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C6CB84-0287-4C5E-80A3-6B5A218CD907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984EBC-26F0-42E5-A5AF-9A3389602E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1" r:id="rId1"/>
    <p:sldLayoutId id="2147484242" r:id="rId2"/>
    <p:sldLayoutId id="2147484243" r:id="rId3"/>
    <p:sldLayoutId id="2147484244" r:id="rId4"/>
    <p:sldLayoutId id="2147484245" r:id="rId5"/>
    <p:sldLayoutId id="2147484246" r:id="rId6"/>
    <p:sldLayoutId id="2147484247" r:id="rId7"/>
    <p:sldLayoutId id="2147484248" r:id="rId8"/>
    <p:sldLayoutId id="2147484249" r:id="rId9"/>
    <p:sldLayoutId id="2147484250" r:id="rId10"/>
    <p:sldLayoutId id="21474842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7150DA-F826-4A2E-9533-A7FE81727878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F64EA8-5D69-432C-B3EB-D857D697E4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2" r:id="rId1"/>
    <p:sldLayoutId id="2147484253" r:id="rId2"/>
    <p:sldLayoutId id="2147484254" r:id="rId3"/>
    <p:sldLayoutId id="2147484255" r:id="rId4"/>
    <p:sldLayoutId id="2147484256" r:id="rId5"/>
    <p:sldLayoutId id="2147484257" r:id="rId6"/>
    <p:sldLayoutId id="2147484258" r:id="rId7"/>
    <p:sldLayoutId id="2147484259" r:id="rId8"/>
    <p:sldLayoutId id="2147484260" r:id="rId9"/>
    <p:sldLayoutId id="2147484261" r:id="rId10"/>
    <p:sldLayoutId id="214748426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1A39CE-2828-4AD8-BB08-391C23BD0459}" type="datetimeFigureOut">
              <a:rPr lang="ru-RU"/>
              <a:pPr>
                <a:defRPr/>
              </a:pPr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C1E58E-4FBD-47F9-A5AA-2DC8895715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910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9" r:id="rId1"/>
    <p:sldLayoutId id="2147484280" r:id="rId2"/>
    <p:sldLayoutId id="2147484281" r:id="rId3"/>
    <p:sldLayoutId id="2147484282" r:id="rId4"/>
    <p:sldLayoutId id="2147484283" r:id="rId5"/>
    <p:sldLayoutId id="2147484284" r:id="rId6"/>
    <p:sldLayoutId id="2147484285" r:id="rId7"/>
    <p:sldLayoutId id="2147484286" r:id="rId8"/>
    <p:sldLayoutId id="2147484287" r:id="rId9"/>
    <p:sldLayoutId id="2147484288" r:id="rId10"/>
    <p:sldLayoutId id="214748428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8453" y="5981700"/>
            <a:ext cx="9160446" cy="876300"/>
          </a:xfrm>
          <a:prstGeom prst="rect">
            <a:avLst/>
          </a:prstGeom>
          <a:solidFill>
            <a:srgbClr val="5B89C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BBE0E3">
                    <a:tint val="3000"/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 Краснодар, </a:t>
            </a:r>
            <a:r>
              <a:rPr lang="ru-RU" sz="1400" b="1" spc="50" dirty="0" smtClean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BBE0E3">
                    <a:tint val="3000"/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 </a:t>
            </a:r>
            <a:r>
              <a:rPr lang="ru-RU" sz="14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BBE0E3">
                    <a:tint val="3000"/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</a:t>
            </a:r>
          </a:p>
        </p:txBody>
      </p:sp>
      <p:sp>
        <p:nvSpPr>
          <p:cNvPr id="5" name="Прямоугольник 6"/>
          <p:cNvSpPr/>
          <p:nvPr/>
        </p:nvSpPr>
        <p:spPr>
          <a:xfrm>
            <a:off x="6350" y="1133475"/>
            <a:ext cx="6678613" cy="4867275"/>
          </a:xfrm>
          <a:custGeom>
            <a:avLst/>
            <a:gdLst>
              <a:gd name="connsiteX0" fmla="*/ 0 w 4510854"/>
              <a:gd name="connsiteY0" fmla="*/ 0 h 6858000"/>
              <a:gd name="connsiteX1" fmla="*/ 4510854 w 4510854"/>
              <a:gd name="connsiteY1" fmla="*/ 0 h 6858000"/>
              <a:gd name="connsiteX2" fmla="*/ 4510854 w 4510854"/>
              <a:gd name="connsiteY2" fmla="*/ 6858000 h 6858000"/>
              <a:gd name="connsiteX3" fmla="*/ 0 w 4510854"/>
              <a:gd name="connsiteY3" fmla="*/ 6858000 h 6858000"/>
              <a:gd name="connsiteX4" fmla="*/ 0 w 4510854"/>
              <a:gd name="connsiteY4" fmla="*/ 0 h 6858000"/>
              <a:gd name="connsiteX0" fmla="*/ 0 w 6406329"/>
              <a:gd name="connsiteY0" fmla="*/ 0 h 6858000"/>
              <a:gd name="connsiteX1" fmla="*/ 6406329 w 6406329"/>
              <a:gd name="connsiteY1" fmla="*/ 9525 h 6858000"/>
              <a:gd name="connsiteX2" fmla="*/ 4510854 w 6406329"/>
              <a:gd name="connsiteY2" fmla="*/ 6858000 h 6858000"/>
              <a:gd name="connsiteX3" fmla="*/ 0 w 6406329"/>
              <a:gd name="connsiteY3" fmla="*/ 6858000 h 6858000"/>
              <a:gd name="connsiteX4" fmla="*/ 0 w 6406329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6329" h="6858000">
                <a:moveTo>
                  <a:pt x="0" y="0"/>
                </a:moveTo>
                <a:lnTo>
                  <a:pt x="6406329" y="9525"/>
                </a:lnTo>
                <a:lnTo>
                  <a:pt x="4510854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5B89C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4282" y="1571612"/>
            <a:ext cx="5509846" cy="23083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>О </a:t>
            </a:r>
            <a:r>
              <a:rPr lang="ru-RU" sz="2400" b="1" spc="50" dirty="0" smtClean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>реализации ФГОС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 smtClean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>основного общего образования </a:t>
            </a:r>
            <a:r>
              <a:rPr lang="ru-RU" sz="24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/>
            </a:r>
            <a:br>
              <a:rPr lang="ru-RU" sz="24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</a:br>
            <a:r>
              <a:rPr lang="ru-RU" sz="24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>в образовательных </a:t>
            </a:r>
            <a:r>
              <a:rPr lang="ru-RU" sz="2400" b="1" spc="50" dirty="0" smtClean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>организациях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 smtClean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>Краснодарского края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 smtClean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>в штатном режиме</a:t>
            </a:r>
            <a:endParaRPr lang="ru-RU" sz="2400" b="1" spc="50" dirty="0">
              <a:ln w="13500">
                <a:solidFill>
                  <a:srgbClr val="BBE0E3">
                    <a:shade val="2500"/>
                    <a:alpha val="6500"/>
                  </a:srgbClr>
                </a:solidFill>
                <a:prstDash val="solid"/>
              </a:ln>
              <a:solidFill>
                <a:srgbClr val="FFFFFF">
                  <a:lumMod val="95000"/>
                  <a:alpha val="95000"/>
                </a:srgbClr>
              </a:solidFill>
              <a:latin typeface="+mn-lt"/>
              <a:cs typeface="+mn-cs"/>
            </a:endParaRPr>
          </a:p>
        </p:txBody>
      </p:sp>
      <p:pic>
        <p:nvPicPr>
          <p:cNvPr id="9" name="Picture 2" descr="Край_чистый_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6012160" y="2996952"/>
            <a:ext cx="2813071" cy="257285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486" name="Picture 2" descr="D:\Doc\Мероприятия\Флаг Кубани_800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-7938"/>
            <a:ext cx="9209088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-19050" y="332656"/>
            <a:ext cx="9124949" cy="5847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>Министерство образования и науки </a:t>
            </a:r>
            <a:br>
              <a:rPr lang="ru-RU" sz="16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</a:br>
            <a:r>
              <a:rPr lang="ru-RU" sz="16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>Краснодарского края</a:t>
            </a:r>
          </a:p>
        </p:txBody>
      </p:sp>
      <p:sp>
        <p:nvSpPr>
          <p:cNvPr id="20488" name="TextBox 10"/>
          <p:cNvSpPr txBox="1">
            <a:spLocks noChangeArrowheads="1"/>
          </p:cNvSpPr>
          <p:nvPr/>
        </p:nvSpPr>
        <p:spPr bwMode="auto">
          <a:xfrm>
            <a:off x="285750" y="4714875"/>
            <a:ext cx="44291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endParaRPr lang="ru-RU" altLang="ru-RU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>
            <a:spLocks/>
          </p:cNvSpPr>
          <p:nvPr/>
        </p:nvSpPr>
        <p:spPr>
          <a:xfrm>
            <a:off x="0" y="-17463"/>
            <a:ext cx="9144000" cy="1141413"/>
          </a:xfrm>
          <a:prstGeom prst="rect">
            <a:avLst/>
          </a:prstGeom>
          <a:solidFill>
            <a:srgbClr val="0070C0"/>
          </a:solidFill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01125" cy="1143000"/>
          </a:xfrm>
        </p:spPr>
        <p:txBody>
          <a:bodyPr rtlCol="0">
            <a:noAutofit/>
          </a:bodyPr>
          <a:lstStyle/>
          <a:p>
            <a:pPr marL="990600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Изменения в ФГОС общего образования</a:t>
            </a:r>
          </a:p>
        </p:txBody>
      </p:sp>
      <p:pic>
        <p:nvPicPr>
          <p:cNvPr id="34820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19" y="130260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1"/>
          <p:cNvSpPr>
            <a:spLocks noChangeArrowheads="1"/>
          </p:cNvSpPr>
          <p:nvPr/>
        </p:nvSpPr>
        <p:spPr bwMode="auto">
          <a:xfrm>
            <a:off x="0" y="1025634"/>
            <a:ext cx="9036496" cy="5832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Министерством образования и науки РФ </a:t>
            </a:r>
          </a:p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внесены изменения в ФГОС общего образования:</a:t>
            </a:r>
          </a:p>
          <a:p>
            <a:pPr indent="450850" algn="just" eaLnBrk="0" hangingPunct="0">
              <a:tabLst>
                <a:tab pos="539750" algn="l"/>
              </a:tabLst>
            </a:pPr>
            <a:endParaRPr lang="ru-RU" altLang="ru-RU" sz="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от 29 декабря 2014 года № 1643 </a:t>
            </a: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 внесении изменений в приказ </a:t>
            </a:r>
            <a:r>
              <a:rPr lang="ru-RU" altLang="ru-RU" sz="2100" b="1" dirty="0" err="1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 РФ </a:t>
            </a: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октября </a:t>
            </a: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2009 </a:t>
            </a: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г. № 373 «Об утверждении и введении в действие федерального государственного образовательного стандарта </a:t>
            </a:r>
            <a:r>
              <a:rPr lang="ru-RU" altLang="ru-RU" sz="2100" b="1" u="sng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начального общего образования</a:t>
            </a: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pPr marL="800100" lvl="1" indent="-342900" eaLnBrk="0" hangingPunct="0">
              <a:buFont typeface="Arial" pitchFamily="34" charset="0"/>
              <a:buChar char="•"/>
              <a:tabLst>
                <a:tab pos="539750" algn="l"/>
              </a:tabLst>
            </a:pPr>
            <a:endParaRPr lang="ru-RU" altLang="ru-RU" sz="8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от 29 декабря 2014 года № 1644 </a:t>
            </a: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 внесении изменений в приказ </a:t>
            </a:r>
            <a:r>
              <a:rPr lang="ru-RU" altLang="ru-RU" sz="2100" b="1" dirty="0" err="1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 РФ  от </a:t>
            </a: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17 </a:t>
            </a: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декабря 2010 г. № 1897 «Об утверждении федерального государственного образовательного стандарта </a:t>
            </a:r>
            <a:r>
              <a:rPr lang="ru-RU" altLang="ru-RU" sz="2100" b="1" u="sng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основного общего образования</a:t>
            </a: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pPr marL="800100" lvl="1" indent="-342900" eaLnBrk="0" hangingPunct="0">
              <a:buFont typeface="Arial" pitchFamily="34" charset="0"/>
              <a:buChar char="•"/>
              <a:tabLst>
                <a:tab pos="539750" algn="l"/>
              </a:tabLst>
            </a:pPr>
            <a:endParaRPr lang="ru-RU" altLang="ru-RU" sz="8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от 29 декабря 2014 года № 1645 </a:t>
            </a: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 внесении изменений в приказ </a:t>
            </a:r>
            <a:r>
              <a:rPr lang="ru-RU" altLang="ru-RU" sz="2100" b="1" dirty="0" err="1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altLang="ru-RU" sz="21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 РФ  от 17 мая 2012 г. № 413 «Об утверждении федерального государственного образовательного стандарта </a:t>
            </a:r>
            <a:r>
              <a:rPr lang="ru-RU" altLang="ru-RU" sz="2100" b="1" u="sng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среднего (полного) общего образования</a:t>
            </a:r>
            <a:r>
              <a:rPr lang="ru-RU" altLang="ru-RU" sz="21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endParaRPr lang="ru-RU" altLang="ru-RU" sz="21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Изменения в ФГОС общего образования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3821646"/>
              </p:ext>
            </p:extLst>
          </p:nvPr>
        </p:nvGraphicFramePr>
        <p:xfrm>
          <a:off x="107504" y="941388"/>
          <a:ext cx="8928992" cy="5962750"/>
        </p:xfrm>
        <a:graphic>
          <a:graphicData uri="http://schemas.openxmlformats.org/drawingml/2006/table">
            <a:tbl>
              <a:tblPr firstRow="1" firstCol="1" bandRow="1"/>
              <a:tblGrid>
                <a:gridCol w="3122708"/>
                <a:gridCol w="5806284"/>
              </a:tblGrid>
              <a:tr h="2535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2010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2014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образовательное учреждение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организация, осуществляющая образовательную деятельность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участники образовательного процесса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участники образовательных отношений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образовательный процесс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образовательная деятельность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ступени основного общего образования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 получении основного общего образования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97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Стандарт является основой для разработки системы объективной оценки уровня образования </a:t>
                      </a:r>
                      <a:endParaRPr lang="ru-RU" sz="14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обучающихся 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ступени основного общего образования.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Стандарт является основой объективной оценки соответствия установленным требованиям образовательной деятельности и подготовки обучающихся, освоивших основную образовательную программу основного общего образования, независимо от формы получения образования и формы </a:t>
                      </a: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обучения.</a:t>
                      </a:r>
                      <a:endParaRPr lang="ru-RU" sz="14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indent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Основное общее образование может быть получено:</a:t>
                      </a:r>
                    </a:p>
                    <a:p>
                      <a:pPr indent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организациях, осуществляющих образовательную деятельность (в очной, очно-заочной или заочной форме);</a:t>
                      </a:r>
                    </a:p>
                    <a:p>
                      <a:pPr indent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вне организаций, осуществляющих образовательную деятельность, в форме семейного образования.</a:t>
                      </a:r>
                    </a:p>
                    <a:p>
                      <a:pPr indent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Допускается сочетание различных форм получения образования и форм обучения</a:t>
                      </a: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Срок 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получения основного общего образования составляет пять лет, а для лиц с ограниченными возможностями здоровья и инвалидов при обучении по адаптированным основным образовательным программам основного общего образования, независимо от применяемых образовательных технологий, увеличивается не более чем на один год.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Изменения в ФГОС общего образования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0478951"/>
              </p:ext>
            </p:extLst>
          </p:nvPr>
        </p:nvGraphicFramePr>
        <p:xfrm>
          <a:off x="125252" y="969592"/>
          <a:ext cx="8911244" cy="5982707"/>
        </p:xfrm>
        <a:graphic>
          <a:graphicData uri="http://schemas.openxmlformats.org/drawingml/2006/table">
            <a:tbl>
              <a:tblPr firstRow="1" firstCol="1" bandRow="1"/>
              <a:tblGrid>
                <a:gridCol w="3116501"/>
                <a:gridCol w="5794743"/>
              </a:tblGrid>
              <a:tr h="314849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2010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2014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2138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Стандарт направлен на обеспечение: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преемственности основных образовательных программ начального общего, основного общего, среднего (полного) общего, профессионального образования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Стандарт направлен на обеспечение: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преемственности основных образовательных программ дошкольного, начального общего, основного общего, среднего общего, профессионального образования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2651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9. Личностные результаты освоения ООПООО должны отражать: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развитие мотивации к овладению культурой активного пользования словарями и другими поисковыми системами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2138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11. Предметные результаты освоения ООП ООО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Физическая культура: …расширение двигательного опыта за счет упражнений, ориентированных на развитие основных физических качеств, повышение функциональных возможностей основных систем организма, в том числе в подготовке к выполнению нормативов Всероссийского физкультурно-спортивного комплекса "Готов к труду и обороне" (ГТО).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09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Изменения в ФГОС общего образования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8395124"/>
              </p:ext>
            </p:extLst>
          </p:nvPr>
        </p:nvGraphicFramePr>
        <p:xfrm>
          <a:off x="107504" y="957165"/>
          <a:ext cx="8928992" cy="5711507"/>
        </p:xfrm>
        <a:graphic>
          <a:graphicData uri="http://schemas.openxmlformats.org/drawingml/2006/table">
            <a:tbl>
              <a:tblPr firstRow="1" firstCol="1" bandRow="1"/>
              <a:tblGrid>
                <a:gridCol w="3757008"/>
                <a:gridCol w="5171984"/>
              </a:tblGrid>
              <a:tr h="383603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2010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2014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6911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14. Организационный раздел включает: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учебный план основного общего образования как один из основных механизмов реализации основной образовательной программы;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систему условий реализации основной образовательной программы в соответствии с требованиями Стандарта.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Основная образовательная программа основного общего образования в образовательном учреждении, имеющем государственную аккредитацию, разрабатывается на основе примерной основной образовательной программы основного общего образования.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14</a:t>
                      </a: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Организационный раздел включает: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учебный план основного общего образования, календарный учебный график и план внеурочной деятельности;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систему условий реализации образовательной программы основного общего образования в соответствии с требованиями Стандарта; оценочные и методические материалы, а также иные компоненты (по усмотрению организации, осуществляющей образовательную деятельность).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Организация, осуществляющая образовательную деятельность по имеющим государственную аккредитацию основным образовательным программам основного общего образования, разрабатывает основную образовательную программу основного общего образования в соответствии со Стандартом и с учетом примерной основной образовательной программы основного общего образования.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047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Изменения в ФГОС общего образования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4143502"/>
              </p:ext>
            </p:extLst>
          </p:nvPr>
        </p:nvGraphicFramePr>
        <p:xfrm>
          <a:off x="107504" y="957165"/>
          <a:ext cx="9036496" cy="4309427"/>
        </p:xfrm>
        <a:graphic>
          <a:graphicData uri="http://schemas.openxmlformats.org/drawingml/2006/table">
            <a:tbl>
              <a:tblPr firstRow="1" firstCol="1" bandRow="1"/>
              <a:tblGrid>
                <a:gridCol w="3802242"/>
                <a:gridCol w="5234254"/>
              </a:tblGrid>
              <a:tr h="383603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2010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2014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2837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16. Реализация основной образовательной программы основного общего образования осуществляется самим образовательным учреждением. При отсутствии возможности для реализации внеурочной деятельности образовательное учреждение в рамках соответствующих государственных (муниципальных) заданий, формируемых учредителем, использует возможности образовательных учреждений дополнительного образования детей, организаций культуры и спорта.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16. Основные образовательные программы основного общего образования реализуются организацией, осуществляющей образовательную деятельность, как самостоятельно, так и посредством сетевых форм их реализации.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081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Изменения в ФГОС общего образования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9131529"/>
              </p:ext>
            </p:extLst>
          </p:nvPr>
        </p:nvGraphicFramePr>
        <p:xfrm>
          <a:off x="251520" y="941388"/>
          <a:ext cx="8712968" cy="3207692"/>
        </p:xfrm>
        <a:graphic>
          <a:graphicData uri="http://schemas.openxmlformats.org/drawingml/2006/table">
            <a:tbl>
              <a:tblPr firstRow="1" firstCol="1" bandRow="1"/>
              <a:tblGrid>
                <a:gridCol w="3666113"/>
                <a:gridCol w="5046855"/>
              </a:tblGrid>
              <a:tr h="399380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2010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2014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8312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17. Основная образовательная программа основного общего образования должна соответствовать типу и виду образовательного учреждения и быть преемственной по отношению к основной образовательной программе начального общего образования.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17. Организация образовательной деятельности по основным образовательным программам основного общего образования может быть основана на дифференциации содержания с учетом образовательных потребностей и интересов обучающихся, обеспечивающих углубленное изучение отдельных учебных предметов, предметных областей основной образовательной программы основного общего образования.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90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Изменения в ФГОС общего образования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9426420"/>
              </p:ext>
            </p:extLst>
          </p:nvPr>
        </p:nvGraphicFramePr>
        <p:xfrm>
          <a:off x="107504" y="941388"/>
          <a:ext cx="8856984" cy="5888736"/>
        </p:xfrm>
        <a:graphic>
          <a:graphicData uri="http://schemas.openxmlformats.org/drawingml/2006/table">
            <a:tbl>
              <a:tblPr firstRow="1" firstCol="1" bandRow="1"/>
              <a:tblGrid>
                <a:gridCol w="2736304"/>
                <a:gridCol w="6120680"/>
              </a:tblGrid>
              <a:tr h="262912">
                <a:tc>
                  <a:txBody>
                    <a:bodyPr/>
                    <a:lstStyle/>
                    <a:p>
                      <a:pPr marL="0" indent="45720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</a:t>
                      </a:r>
                      <a:endParaRPr lang="ru-RU" sz="16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45720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</a:t>
                      </a: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редакции 2010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2014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869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18.1.3. Система оценки достижения планируемых результатов освоения основной образовательной программы основного общего образования должна: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5) предусматривать использование разнообразных методов и форм, взаимно дополняющих друг друга (стандартизированные письменные и устные работы, проекты, практические работы, творческие работы, самоанализ и самооценка, наблюдения, испытания (тесты) и иное);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5329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kern="120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18.2.3. Программа воспитания и социализации обучающихся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…создание условий для профессиональной ориентации обучающихся через систему работы педагогов, психологов, социальных педагогов; сотрудничество с базовыми предприятиями, профессиональными образовательными организациями, образовательными организациями высшего образования, центрами </a:t>
                      </a:r>
                      <a:r>
                        <a:rPr lang="ru-RU" sz="1600" b="1" kern="1200" dirty="0" err="1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профориентационной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работы; совместную деятельность обучающихся с родителями (законными представителями);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725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Изменения в ФГОС общего образования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1811718"/>
              </p:ext>
            </p:extLst>
          </p:nvPr>
        </p:nvGraphicFramePr>
        <p:xfrm>
          <a:off x="107504" y="941388"/>
          <a:ext cx="8928992" cy="5099974"/>
        </p:xfrm>
        <a:graphic>
          <a:graphicData uri="http://schemas.openxmlformats.org/drawingml/2006/table">
            <a:tbl>
              <a:tblPr firstRow="1" firstCol="1" bandRow="1"/>
              <a:tblGrid>
                <a:gridCol w="2016224"/>
                <a:gridCol w="6912768"/>
              </a:tblGrid>
              <a:tr h="635778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2010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2014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196">
                <a:tc>
                  <a:txBody>
                    <a:bodyPr/>
                    <a:lstStyle/>
                    <a:p>
                      <a:pPr marL="0" indent="45720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18.3. Организационный раздел основной образовательной программы:</a:t>
                      </a:r>
                    </a:p>
                    <a:p>
                      <a:pPr marL="0" indent="45720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18.3.1. </a:t>
                      </a:r>
                      <a:endParaRPr lang="ru-RU" sz="17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45720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Учебный </a:t>
                      </a:r>
                    </a:p>
                    <a:p>
                      <a:pPr marL="0" indent="45720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 </a:t>
                      </a:r>
                      <a:endParaRPr lang="ru-RU" sz="17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45720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18.3. Организационный раздел основной образовательной программы: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18.3.1. Учебный план </a:t>
                      </a:r>
                      <a:endParaRPr lang="ru-RU" sz="17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18.3.1.1</a:t>
                      </a:r>
                      <a:r>
                        <a:rPr lang="ru-RU" sz="17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</a:t>
                      </a:r>
                      <a:r>
                        <a:rPr lang="ru-RU" sz="1800" b="1" kern="120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Календарный учебный </a:t>
                      </a:r>
                      <a:r>
                        <a:rPr lang="ru-RU" sz="18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график</a:t>
                      </a:r>
                      <a:r>
                        <a:rPr lang="ru-RU" sz="1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*</a:t>
                      </a: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должен 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определять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чередование </a:t>
                      </a:r>
                      <a:r>
                        <a:rPr lang="ru-RU" sz="18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учебной деятельности (урочной и внеурочной) </a:t>
                      </a:r>
                      <a:endParaRPr lang="ru-RU" sz="18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 </a:t>
                      </a:r>
                      <a:r>
                        <a:rPr lang="ru-RU" sz="18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плановых перерывов при получении образования </a:t>
                      </a:r>
                      <a:endParaRPr lang="ru-RU" sz="18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для отдыха  </a:t>
                      </a:r>
                      <a:r>
                        <a:rPr lang="ru-RU" sz="18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 иных социальных целей (каникул) </a:t>
                      </a:r>
                      <a:endParaRPr lang="ru-RU" sz="18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 календарным  </a:t>
                      </a:r>
                      <a:r>
                        <a:rPr lang="ru-RU" sz="18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периодам учебного года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indent="-2857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18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даты начала и окончания учебного года;</a:t>
                      </a:r>
                    </a:p>
                    <a:p>
                      <a:pPr marL="285750" indent="-2857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18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продолжительность учебного года, четвертей (триместров);</a:t>
                      </a:r>
                    </a:p>
                    <a:p>
                      <a:pPr marL="285750" indent="-2857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18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сроки и продолжительность каникул;</a:t>
                      </a:r>
                    </a:p>
                    <a:p>
                      <a:pPr marL="285750" indent="-2857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18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сроки проведения промежуточных аттестаций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07504" y="6158189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* В </a:t>
            </a:r>
            <a:r>
              <a:rPr lang="ru-RU" sz="1400" b="1" i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соответствии с изменениями в ФГОС министерство образования и науки Краснодарского края планирует разработку образца календарного учебного графика после внесения изменений в СанПиН 2.4.2.2821-10</a:t>
            </a:r>
          </a:p>
        </p:txBody>
      </p:sp>
    </p:spTree>
    <p:extLst>
      <p:ext uri="{BB962C8B-B14F-4D97-AF65-F5344CB8AC3E}">
        <p14:creationId xmlns:p14="http://schemas.microsoft.com/office/powerpoint/2010/main" val="188234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Изменения в ФГОС общего образования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9996377"/>
              </p:ext>
            </p:extLst>
          </p:nvPr>
        </p:nvGraphicFramePr>
        <p:xfrm>
          <a:off x="107504" y="941388"/>
          <a:ext cx="8928992" cy="5863684"/>
        </p:xfrm>
        <a:graphic>
          <a:graphicData uri="http://schemas.openxmlformats.org/drawingml/2006/table">
            <a:tbl>
              <a:tblPr firstRow="1" firstCol="1" bandRow="1"/>
              <a:tblGrid>
                <a:gridCol w="1440160"/>
                <a:gridCol w="7488832"/>
              </a:tblGrid>
              <a:tr h="255364">
                <a:tc>
                  <a:txBody>
                    <a:bodyPr/>
                    <a:lstStyle/>
                    <a:p>
                      <a:pPr marL="0" indent="45720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2010 г</a:t>
                      </a:r>
                      <a:endParaRPr lang="ru-RU" sz="14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2014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4404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18.3. </a:t>
                      </a: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Организационный 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раздел основной образовательной программы: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18.3.1.2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</a:t>
                      </a:r>
                      <a:r>
                        <a:rPr lang="ru-RU" sz="1600" b="1" kern="120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 внеурочной деятельности </a:t>
                      </a: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обеспечивает учет индивидуальных особенностей и потребностей обучающихся через организацию внеурочной деятельности.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Внеурочная деятельность организуется по направлениям развития личности (спортивно-оздоровительное, духовно-нравственное, социальное, </a:t>
                      </a:r>
                      <a:r>
                        <a:rPr lang="ru-RU" sz="1600" b="1" kern="1200" dirty="0" err="1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общеинтеллектуальное</a:t>
                      </a: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общекультурное) в таких формах, как художественные, культурологические, филологические, хоровые студии, сетевые сообщества, школьные спортивные клубы и секции, юношеские организации, научно-практические конференции, школьные научные общества, олимпиады, поисковые и научные исследования, общественно полезные практики, военно-патриотические объединения и другие формы, отличные от урочной, на добровольной основе в соответствии с выбором участников образовательных отношений.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 внеурочной деятельности определяет состав и структуру направлений, формы организации, объем внеурочной деятельности на уровне основного общего образования (</a:t>
                      </a:r>
                      <a:r>
                        <a:rPr lang="ru-RU" sz="1600" b="1" kern="120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 1750 часов за пять лет обучения</a:t>
                      </a: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 с учетом интересов обучающихся и возможностей организации, осуществляющей образовательную деятельность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Организация</a:t>
                      </a: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осуществляющая образовательную деятельность, самостоятельно разрабатывает и утверждает план внеурочной деятельности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781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Изменения в ФГОС общего образования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3908450"/>
              </p:ext>
            </p:extLst>
          </p:nvPr>
        </p:nvGraphicFramePr>
        <p:xfrm>
          <a:off x="107504" y="985678"/>
          <a:ext cx="8856984" cy="5682850"/>
        </p:xfrm>
        <a:graphic>
          <a:graphicData uri="http://schemas.openxmlformats.org/drawingml/2006/table">
            <a:tbl>
              <a:tblPr firstRow="1" firstCol="1" bandRow="1"/>
              <a:tblGrid>
                <a:gridCol w="3960440"/>
                <a:gridCol w="4896544"/>
              </a:tblGrid>
              <a:tr h="211074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2010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2014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7486">
                <a:tc>
                  <a:txBody>
                    <a:bodyPr/>
                    <a:lstStyle/>
                    <a:p>
                      <a:pPr marL="0" indent="45720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22. Требования к кадровым условиям реализации ООП ООО включают: Непрерывность профессионального развития </a:t>
                      </a: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педагогических работников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образовательного учреждения, реализующего основную образовательную программу основного общего образования, должна обеспечиваться освоением ими дополнительных </a:t>
                      </a: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профессиональных образовательных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программ </a:t>
                      </a: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/>
                      </a:r>
                      <a:b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19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</a:t>
                      </a:r>
                      <a:r>
                        <a:rPr lang="ru-RU" sz="1900" b="1" kern="120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объеме не менее 108 часов и не </a:t>
                      </a:r>
                      <a:r>
                        <a:rPr lang="ru-RU" sz="19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реже одного </a:t>
                      </a:r>
                      <a:r>
                        <a:rPr lang="ru-RU" sz="1900" b="1" kern="120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раза в пять лет </a:t>
                      </a:r>
                      <a:r>
                        <a:rPr lang="ru-RU" sz="14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/>
                      </a:r>
                      <a:br>
                        <a:rPr lang="ru-RU" sz="14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образовательных учреждениях, имеющих лицензию на право ведения данного вида образовательной деятельности, а также программ стажировки на базе инновационных общеобразовательных учреждений, в том числе с использованием дистанционных образовательных технологий.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22. Требования к кадровым условиям реализации ООП ООО включают: </a:t>
                      </a:r>
                    </a:p>
                    <a:p>
                      <a:pPr marL="0" indent="45720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Непрерывность профессионального развития работников организации, осуществляющей образовательную деятельность, реализующей ООП ООО, должна обеспечиваться </a:t>
                      </a:r>
                      <a:r>
                        <a:rPr lang="ru-RU" sz="19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освоением работниками организации, осуществляющей образовательную деятельность, дополнительных профессиональных программ по профилю педагогической деятельности не реже чем один раз в три года.</a:t>
                      </a:r>
                      <a:endParaRPr lang="ru-RU" sz="1900" b="1" kern="1200" dirty="0">
                        <a:solidFill>
                          <a:srgbClr val="C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345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Изменения в ФГОС общего образования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9998125"/>
              </p:ext>
            </p:extLst>
          </p:nvPr>
        </p:nvGraphicFramePr>
        <p:xfrm>
          <a:off x="35336" y="969052"/>
          <a:ext cx="9001160" cy="5787800"/>
        </p:xfrm>
        <a:graphic>
          <a:graphicData uri="http://schemas.openxmlformats.org/drawingml/2006/table">
            <a:tbl>
              <a:tblPr firstRow="1" firstCol="1" bandRow="1"/>
              <a:tblGrid>
                <a:gridCol w="4456312"/>
                <a:gridCol w="4544848"/>
              </a:tblGrid>
              <a:tr h="284636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2010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2014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7680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23. … Финансовое обеспечение реализации основной образовательной программы основного общего образования бюджетного и/или автономного учреждения осуществляется исходя из расходных обязательств </a:t>
                      </a:r>
                      <a:r>
                        <a:rPr lang="ru-RU" sz="1400" b="1" kern="120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основе государственного (муниципального) задания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учредителя по оказанию государственных (муниципальных) образовательных услуг в соответствии с требованиями Стандарта.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23. </a:t>
                      </a:r>
                      <a:r>
                        <a:rPr lang="ru-RU" sz="15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Финансово-экономические условия реализации основной образовательной программы основного общего образования должны: 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Нормативы, определяемые органами государственной власти субъектов Российской Федерации в соответствии с пунктом 3 части 1 статьи 8 Федерального закона от 29 декабря 2012 г. N 273-ФЗ "Об образовании в РФ", нормативные затраты на оказание государственной или муниципальной услуги в сфере образования </a:t>
                      </a:r>
                      <a:r>
                        <a:rPr lang="ru-RU" sz="15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определяются по каждому виду и направленности (профилю) образовательных программ с учетом </a:t>
                      </a:r>
                      <a:r>
                        <a:rPr lang="ru-RU" sz="15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 обучения, сетевой формы реализации образовательных программ, образовательных технологий, … а также с учетом иных предусмотренных названным Федеральным законом особенностей организации и осуществления образовательной деятельности (для различных категорий обучающихся) в расчете на одного обучающегося.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154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ru-RU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Информационно-методические условия реализации ООП ООО</a:t>
            </a:r>
          </a:p>
        </p:txBody>
      </p:sp>
      <p:pic>
        <p:nvPicPr>
          <p:cNvPr id="245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9449383"/>
              </p:ext>
            </p:extLst>
          </p:nvPr>
        </p:nvGraphicFramePr>
        <p:xfrm>
          <a:off x="14663" y="983344"/>
          <a:ext cx="9021833" cy="5907813"/>
        </p:xfrm>
        <a:graphic>
          <a:graphicData uri="http://schemas.openxmlformats.org/drawingml/2006/table">
            <a:tbl>
              <a:tblPr firstRow="1" firstCol="1" bandRow="1"/>
              <a:tblGrid>
                <a:gridCol w="3261193"/>
                <a:gridCol w="5760640"/>
              </a:tblGrid>
              <a:tr h="264441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2010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ФГОС ООО в редакции 2014 г.</a:t>
                      </a:r>
                    </a:p>
                  </a:txBody>
                  <a:tcPr marL="38411" marR="384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0215"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26. Учебно-методическое 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 информационное обеспечение реализации </a:t>
                      </a: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ООП ООО должно 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обеспечивать: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укомплектованность печатными и электронными информационно-образовательными ресурсами по всем предметам учебного плана: учебниками, в том числе учебниками с электронными приложениями, являющимися их составной частью, учебно-методической литературой и материалами по всем учебным предметам основной образовательной программы основного общего образования на определенных учредителем образовательного учреждения языках обучения, дополнительной литературой.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26. </a:t>
                      </a: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Учебно-методическое 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 информационное обеспечение реализации </a:t>
                      </a: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ООП ООО должно 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обеспечивать: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укомплектованность учебниками, учебно-методической литературой и материалами по всем учебным предметам </a:t>
                      </a:r>
                      <a:r>
                        <a:rPr lang="ru-RU" sz="14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ООП ООО на </a:t>
                      </a:r>
                      <a:r>
                        <a:rPr lang="ru-RU" sz="14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определенных учредителем организации, осуществляющей образовательную деятельность, языках обучения и воспитания. </a:t>
                      </a:r>
                      <a:r>
                        <a:rPr lang="ru-RU" sz="1700" b="1" kern="120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Норма обеспеченности образовательной деятельности учебными изданиями определяется исходя из расчета:</a:t>
                      </a: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менее одного учебника в печатной и (или) электронной форме, достаточного для освоения программы учебного предмета на каждого обучающегося по каждому учебному предмету, входящему в обязательную часть учебного плана </a:t>
                      </a:r>
                      <a:r>
                        <a:rPr lang="ru-RU" sz="17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ООП ООО;</a:t>
                      </a:r>
                      <a:endParaRPr lang="ru-RU" sz="1700" b="1" kern="1200" dirty="0">
                        <a:solidFill>
                          <a:srgbClr val="C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менее одного учебника в печатной и (или) электронной форме или учебного пособия, достаточного для освоения программы учебного предмета на каждого обучающегося </a:t>
                      </a:r>
                      <a:r>
                        <a:rPr lang="ru-RU" sz="1700" b="1" kern="120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 каждому учебному предмету, входящему в часть, формируемую участниками образовательных отношений</a:t>
                      </a:r>
                      <a:r>
                        <a:rPr lang="ru-RU" sz="17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учебного плана </a:t>
                      </a:r>
                      <a:r>
                        <a:rPr lang="ru-RU" sz="17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ООП ООО.</a:t>
                      </a:r>
                      <a:endParaRPr lang="ru-RU" sz="17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103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>
            <a:spLocks/>
          </p:cNvSpPr>
          <p:nvPr/>
        </p:nvSpPr>
        <p:spPr>
          <a:xfrm>
            <a:off x="0" y="-17463"/>
            <a:ext cx="9144000" cy="1141413"/>
          </a:xfrm>
          <a:prstGeom prst="rect">
            <a:avLst/>
          </a:prstGeom>
          <a:solidFill>
            <a:srgbClr val="0070C0"/>
          </a:solidFill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01125" cy="1143000"/>
          </a:xfrm>
        </p:spPr>
        <p:txBody>
          <a:bodyPr rtlCol="0">
            <a:noAutofit/>
          </a:bodyPr>
          <a:lstStyle/>
          <a:p>
            <a:pPr marL="990600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Реализация ФГОС ООО в штатном режиме</a:t>
            </a:r>
          </a:p>
        </p:txBody>
      </p:sp>
      <p:pic>
        <p:nvPicPr>
          <p:cNvPr id="34820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19" y="130260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1"/>
          <p:cNvSpPr>
            <a:spLocks noChangeArrowheads="1"/>
          </p:cNvSpPr>
          <p:nvPr/>
        </p:nvSpPr>
        <p:spPr bwMode="auto">
          <a:xfrm>
            <a:off x="0" y="1196752"/>
            <a:ext cx="8848653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1 сентября </a:t>
            </a:r>
            <a:r>
              <a:rPr lang="ru-RU" alt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2015 года </a:t>
            </a:r>
            <a:r>
              <a:rPr lang="ru-RU" alt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ФГОС ООО в штатном режиме </a:t>
            </a:r>
          </a:p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alt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5-х классах </a:t>
            </a:r>
            <a:r>
              <a:rPr lang="ru-RU" alt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всех </a:t>
            </a:r>
            <a:r>
              <a:rPr lang="ru-RU" alt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общеобразовательных </a:t>
            </a:r>
            <a:r>
              <a:rPr lang="ru-RU" alt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организаций</a:t>
            </a:r>
          </a:p>
          <a:p>
            <a:pPr indent="450850" algn="just" eaLnBrk="0" hangingPunct="0">
              <a:tabLst>
                <a:tab pos="539750" algn="l"/>
              </a:tabLst>
            </a:pPr>
            <a:endParaRPr lang="ru-RU" altLang="ru-RU" sz="2400" b="1" dirty="0" smtClean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Основание:</a:t>
            </a:r>
          </a:p>
          <a:p>
            <a:pPr marL="800100" lvl="1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Распоряжение </a:t>
            </a:r>
            <a:r>
              <a:rPr lang="ru-RU" altLang="ru-RU" sz="24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Правительства Российской Федерации от 7 сентября 2010 года № 1507-р о Плане действий по модернизации общего образования на 2011-2015 </a:t>
            </a: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</a:p>
          <a:p>
            <a:pPr lvl="1" algn="just" eaLnBrk="0" hangingPunct="0">
              <a:tabLst>
                <a:tab pos="539750" algn="l"/>
              </a:tabLst>
            </a:pP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800100" lvl="1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Распоряжение </a:t>
            </a:r>
            <a:r>
              <a:rPr lang="ru-RU" altLang="ru-RU" sz="24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главы администрации (губернатора) Краснодарского края от 7 октября 2010 года № 935-р «О плане действий по модернизации общего образования, направленных на реализацию национальной образовательной инициативы «Наша новая школа» в Краснодарском крае на 2011-2015 годы» </a:t>
            </a:r>
          </a:p>
        </p:txBody>
      </p:sp>
    </p:spTree>
    <p:extLst>
      <p:ext uri="{BB962C8B-B14F-4D97-AF65-F5344CB8AC3E}">
        <p14:creationId xmlns:p14="http://schemas.microsoft.com/office/powerpoint/2010/main" val="116454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1"/>
            <a:ext cx="9144000" cy="105251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Численность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обучающихся по ФГОС НОО и ООО 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1509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7657324"/>
              </p:ext>
            </p:extLst>
          </p:nvPr>
        </p:nvGraphicFramePr>
        <p:xfrm>
          <a:off x="96838" y="1135063"/>
          <a:ext cx="9047162" cy="5411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54" name="Лист" r:id="rId5" imgW="8181975" imgH="5410403" progId="Excel.Sheet.8">
                  <p:embed/>
                </p:oleObj>
              </mc:Choice>
              <mc:Fallback>
                <p:oleObj name="Лист" r:id="rId5" imgW="8181975" imgH="5410403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838" y="1135063"/>
                        <a:ext cx="9047162" cy="5411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10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95726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993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>
            <a:spLocks/>
          </p:cNvSpPr>
          <p:nvPr/>
        </p:nvSpPr>
        <p:spPr>
          <a:xfrm>
            <a:off x="0" y="-17463"/>
            <a:ext cx="9144000" cy="1141413"/>
          </a:xfrm>
          <a:prstGeom prst="rect">
            <a:avLst/>
          </a:prstGeom>
          <a:solidFill>
            <a:srgbClr val="0070C0"/>
          </a:solidFill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01125" cy="1143000"/>
          </a:xfrm>
        </p:spPr>
        <p:txBody>
          <a:bodyPr rtlCol="0">
            <a:noAutofit/>
          </a:bodyPr>
          <a:lstStyle/>
          <a:p>
            <a:pPr marL="990600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Изменение структуры ООП ОО</a:t>
            </a:r>
          </a:p>
        </p:txBody>
      </p:sp>
      <p:pic>
        <p:nvPicPr>
          <p:cNvPr id="34820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13" y="142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1"/>
          <p:cNvSpPr>
            <a:spLocks noChangeArrowheads="1"/>
          </p:cNvSpPr>
          <p:nvPr/>
        </p:nvSpPr>
        <p:spPr bwMode="auto">
          <a:xfrm>
            <a:off x="81213" y="1461053"/>
            <a:ext cx="8955283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Виды </a:t>
            </a:r>
            <a:r>
              <a:rPr lang="ru-RU" altLang="ru-RU" sz="20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требований, </a:t>
            </a:r>
            <a:r>
              <a:rPr lang="ru-RU" alt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реализуемые ООП ОО в 2015г: </a:t>
            </a:r>
          </a:p>
          <a:p>
            <a:pPr marL="1714500" lvl="3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федеральный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компонент государственного стандарта общего 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образования (2004),</a:t>
            </a:r>
          </a:p>
          <a:p>
            <a:pPr marL="1714500" lvl="3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ФГОС НОО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1714500" lvl="3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ФГОС 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ООО.</a:t>
            </a:r>
          </a:p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Для всех основные нормы для формирования ООП определяются Федеральным Законом «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Об образовании в РФ»: </a:t>
            </a:r>
          </a:p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статья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2. Образовательная программа - комплекс основных характеристик образования (объем, содержание, планируемые результаты), организационно-педагогических условий и в случаях, предусмотренных Федеральным законом, форм аттестации, который представлен в виде учебного плана, календарного учебного графика, рабочих программ учебных предметов, курсов, дисциплин (модулей), иных компонентов, а также оценочных и методических материалов;</a:t>
            </a:r>
          </a:p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статья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ФГОС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включают в себя требования к структуре 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ООП </a:t>
            </a:r>
            <a:b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в том числе соотношению обязательной части 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ООП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и части, формируемой участниками образовательных отношений) и их объему.</a:t>
            </a:r>
          </a:p>
        </p:txBody>
      </p:sp>
    </p:spTree>
    <p:extLst>
      <p:ext uri="{BB962C8B-B14F-4D97-AF65-F5344CB8AC3E}">
        <p14:creationId xmlns:p14="http://schemas.microsoft.com/office/powerpoint/2010/main" val="64426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>
            <a:spLocks/>
          </p:cNvSpPr>
          <p:nvPr/>
        </p:nvSpPr>
        <p:spPr>
          <a:xfrm>
            <a:off x="0" y="-17463"/>
            <a:ext cx="9144000" cy="1141413"/>
          </a:xfrm>
          <a:prstGeom prst="rect">
            <a:avLst/>
          </a:prstGeom>
          <a:solidFill>
            <a:srgbClr val="0070C0"/>
          </a:solidFill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01125" cy="1143000"/>
          </a:xfrm>
        </p:spPr>
        <p:txBody>
          <a:bodyPr rtlCol="0">
            <a:noAutofit/>
          </a:bodyPr>
          <a:lstStyle/>
          <a:p>
            <a:pPr marL="990600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Изменение структуры ООП ОО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20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1"/>
          <p:cNvSpPr>
            <a:spLocks noChangeArrowheads="1"/>
          </p:cNvSpPr>
          <p:nvPr/>
        </p:nvSpPr>
        <p:spPr bwMode="auto">
          <a:xfrm>
            <a:off x="214313" y="1510874"/>
            <a:ext cx="8643937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Порядок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организации и осуществления образовательной деятельности по основным общеобразовательным программам - образовательным программам начального общего, основного общего и среднего общего 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образования (приказ </a:t>
            </a:r>
            <a:r>
              <a:rPr lang="ru-RU" altLang="ru-RU" sz="2000" b="1" dirty="0" err="1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РФ от 30 августа 2013 г. № 1015 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. 10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)  </a:t>
            </a:r>
          </a:p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alt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ООП включает: </a:t>
            </a:r>
          </a:p>
          <a:p>
            <a:pPr marL="1257300" lvl="2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учебный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план, </a:t>
            </a:r>
            <a:endParaRPr lang="ru-RU" altLang="ru-RU" sz="2000" b="1" dirty="0" smtClean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57300" lvl="2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календарный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учебный график, </a:t>
            </a:r>
            <a:endParaRPr lang="ru-RU" altLang="ru-RU" sz="2000" b="1" dirty="0" smtClean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57300" lvl="2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рабочие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программы учебных предметов, курсов, дисциплин (модулей), </a:t>
            </a:r>
            <a:endParaRPr lang="ru-RU" altLang="ru-RU" sz="2000" b="1" dirty="0" smtClean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57300" lvl="2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оценочные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и методические материалы, </a:t>
            </a:r>
            <a:endParaRPr lang="ru-RU" altLang="ru-RU" sz="2000" b="1" dirty="0" smtClean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57300" lvl="2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иные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компоненты, обеспечивающие воспитание и обучение учащихся.</a:t>
            </a:r>
          </a:p>
        </p:txBody>
      </p:sp>
    </p:spTree>
    <p:extLst>
      <p:ext uri="{BB962C8B-B14F-4D97-AF65-F5344CB8AC3E}">
        <p14:creationId xmlns:p14="http://schemas.microsoft.com/office/powerpoint/2010/main" val="28860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>
            <a:spLocks/>
          </p:cNvSpPr>
          <p:nvPr/>
        </p:nvSpPr>
        <p:spPr>
          <a:xfrm>
            <a:off x="0" y="-17463"/>
            <a:ext cx="9144000" cy="1141413"/>
          </a:xfrm>
          <a:prstGeom prst="rect">
            <a:avLst/>
          </a:prstGeom>
          <a:solidFill>
            <a:srgbClr val="0070C0"/>
          </a:solidFill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01125" cy="1143000"/>
          </a:xfrm>
        </p:spPr>
        <p:txBody>
          <a:bodyPr rtlCol="0">
            <a:noAutofit/>
          </a:bodyPr>
          <a:lstStyle/>
          <a:p>
            <a:pPr marL="990600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Изменение структуры ООП ОО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20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1"/>
          <p:cNvSpPr>
            <a:spLocks noChangeArrowheads="1"/>
          </p:cNvSpPr>
          <p:nvPr/>
        </p:nvSpPr>
        <p:spPr bwMode="auto">
          <a:xfrm>
            <a:off x="145179" y="1123950"/>
            <a:ext cx="6013871" cy="544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ФГОС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общего образования </a:t>
            </a:r>
            <a:endParaRPr lang="ru-RU" altLang="ru-RU" sz="2000" b="1" dirty="0" smtClean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 algn="just" eaLnBrk="0" hangingPunct="0"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ООП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содержат три раздела: целевой, содержательный и организационный. </a:t>
            </a:r>
            <a:endParaRPr lang="ru-RU" altLang="ru-RU" sz="2000" b="1" dirty="0" smtClean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 eaLnBrk="0" hangingPunct="0"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altLang="ru-RU" sz="20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.	</a:t>
            </a:r>
            <a:r>
              <a:rPr lang="ru-RU" alt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Целевой раздел: </a:t>
            </a:r>
          </a:p>
          <a:p>
            <a:pPr marL="342900" indent="-342900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пояснительная записка</a:t>
            </a:r>
            <a:endParaRPr lang="ru-RU" altLang="ru-RU" sz="2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планируемые </a:t>
            </a:r>
            <a:r>
              <a:rPr lang="ru-RU" altLang="ru-RU" sz="24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результаты освоения обучающимися основной образовательной </a:t>
            </a: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программы начального/основного </a:t>
            </a:r>
            <a:r>
              <a:rPr lang="ru-RU" altLang="ru-RU" sz="24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общего </a:t>
            </a: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  <a:endParaRPr lang="ru-RU" altLang="ru-RU" sz="24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400" b="1" u="sng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систему </a:t>
            </a:r>
            <a:r>
              <a:rPr lang="ru-RU" altLang="ru-RU" sz="2400" b="1" u="sng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оценки </a:t>
            </a:r>
            <a:r>
              <a:rPr lang="ru-RU" altLang="ru-RU" sz="24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достижения планируемых результатов освоения основной образовательной программы </a:t>
            </a: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начального/основного </a:t>
            </a:r>
            <a:r>
              <a:rPr lang="ru-RU" altLang="ru-RU" sz="24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общего образования.</a:t>
            </a: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6012160" y="1700808"/>
            <a:ext cx="3024336" cy="3312368"/>
          </a:xfrm>
          <a:prstGeom prst="wedgeRoundRectCallout">
            <a:avLst>
              <a:gd name="adj1" fmla="val -103224"/>
              <a:gd name="adj2" fmla="val -26139"/>
              <a:gd name="adj3" fmla="val 16667"/>
            </a:avLst>
          </a:prstGeom>
          <a:solidFill>
            <a:srgbClr val="F1F5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C0504D"/>
                </a:solidFill>
                <a:latin typeface="Times New Roman" pitchFamily="18" charset="0"/>
                <a:cs typeface="Times New Roman" pitchFamily="18" charset="0"/>
              </a:rPr>
              <a:t>«красные»</a:t>
            </a:r>
          </a:p>
          <a:p>
            <a:pPr lvl="0" algn="ctr" eaLnBrk="0" hangingPunct="0"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C0504D"/>
                </a:solidFill>
                <a:latin typeface="Times New Roman" pitchFamily="18" charset="0"/>
                <a:cs typeface="Times New Roman" pitchFamily="18" charset="0"/>
              </a:rPr>
              <a:t>компоненты </a:t>
            </a:r>
            <a:r>
              <a:rPr lang="ru-RU" altLang="ru-RU" sz="2000" b="1" dirty="0">
                <a:solidFill>
                  <a:srgbClr val="C0504D"/>
                </a:solidFill>
                <a:latin typeface="Times New Roman" pitchFamily="18" charset="0"/>
                <a:cs typeface="Times New Roman" pitchFamily="18" charset="0"/>
              </a:rPr>
              <a:t>обязательные для всех уровней образования: реализующих ФГОС,  реализующих федеральный компонент государственного </a:t>
            </a:r>
            <a:r>
              <a:rPr lang="ru-RU" altLang="ru-RU" sz="2000" b="1" dirty="0" smtClean="0">
                <a:solidFill>
                  <a:srgbClr val="C0504D"/>
                </a:solidFill>
                <a:latin typeface="Times New Roman" pitchFamily="18" charset="0"/>
                <a:cs typeface="Times New Roman" pitchFamily="18" charset="0"/>
              </a:rPr>
              <a:t>стандарта (2004г).</a:t>
            </a:r>
            <a:endParaRPr lang="ru-RU" altLang="ru-RU" sz="2000" b="1" dirty="0">
              <a:solidFill>
                <a:srgbClr val="C0504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авая фигурная скобка 4"/>
          <p:cNvSpPr/>
          <p:nvPr/>
        </p:nvSpPr>
        <p:spPr>
          <a:xfrm>
            <a:off x="3857636" y="2204864"/>
            <a:ext cx="426332" cy="601216"/>
          </a:xfrm>
          <a:prstGeom prst="rightBrac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45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>
            <a:spLocks/>
          </p:cNvSpPr>
          <p:nvPr/>
        </p:nvSpPr>
        <p:spPr>
          <a:xfrm>
            <a:off x="0" y="-17463"/>
            <a:ext cx="9144000" cy="1141413"/>
          </a:xfrm>
          <a:prstGeom prst="rect">
            <a:avLst/>
          </a:prstGeom>
          <a:solidFill>
            <a:srgbClr val="0070C0"/>
          </a:solidFill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01125" cy="1143000"/>
          </a:xfrm>
        </p:spPr>
        <p:txBody>
          <a:bodyPr rtlCol="0">
            <a:noAutofit/>
          </a:bodyPr>
          <a:lstStyle/>
          <a:p>
            <a:pPr marL="990600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Изменение структуры ООП ОО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20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1"/>
          <p:cNvSpPr>
            <a:spLocks noChangeArrowheads="1"/>
          </p:cNvSpPr>
          <p:nvPr/>
        </p:nvSpPr>
        <p:spPr bwMode="auto">
          <a:xfrm>
            <a:off x="142874" y="1100138"/>
            <a:ext cx="8886515" cy="587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457200" indent="-457200" algn="just" eaLnBrk="0" hangingPunct="0">
              <a:buAutoNum type="arabicPeriod" startAt="2"/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Содержательный </a:t>
            </a:r>
            <a:r>
              <a:rPr lang="ru-RU" altLang="ru-RU" sz="20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раздел</a:t>
            </a:r>
            <a:r>
              <a:rPr lang="ru-RU" alt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 eaLnBrk="0" hangingPunct="0">
              <a:buAutoNum type="arabicPeriod" startAt="2"/>
              <a:tabLst>
                <a:tab pos="539750" algn="l"/>
              </a:tabLst>
            </a:pPr>
            <a:endParaRPr lang="ru-RU" altLang="ru-RU" sz="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развития универсальных учебных действий (программу формирования </a:t>
            </a:r>
            <a:r>
              <a:rPr lang="ru-RU" altLang="ru-RU" sz="2000" b="1" dirty="0" err="1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общеучебных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 умений и навыков) при получении 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начального/основного общего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образования, включающая формирование компетенций обучающихся в области использования информационно-коммуникационных технологий, учебно-исследовательской и проектной деятельности; </a:t>
            </a:r>
            <a:endParaRPr lang="ru-RU" altLang="ru-RU" sz="2000" b="1" dirty="0" smtClean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endParaRPr lang="ru-RU" altLang="ru-RU" sz="8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2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lang="ru-RU" altLang="ru-RU" sz="20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отдельных учебных предметов, курсов,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 в том числе интегрированных (</a:t>
            </a:r>
            <a:r>
              <a:rPr lang="ru-RU" altLang="ru-RU" sz="20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рабочие программы учебных предметов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, курсов внеурочной деятельности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0" lvl="2" algn="just" eaLnBrk="0" hangingPunct="0">
              <a:tabLst>
                <a:tab pos="539750" algn="l"/>
              </a:tabLst>
            </a:pPr>
            <a:r>
              <a:rPr lang="ru-RU" altLang="ru-RU" sz="8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lvl="0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программа воспитания и социализации обучающихся при получении начального/основного общего образования по направлениям:</a:t>
            </a:r>
          </a:p>
          <a:p>
            <a:pPr marL="1257300" lvl="2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духовно-нравственное развитие и воспитание обучающихся, </a:t>
            </a:r>
          </a:p>
          <a:p>
            <a:pPr marL="1257300" lvl="2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социализация и профессиональная ориентация обучающихся, </a:t>
            </a:r>
          </a:p>
          <a:p>
            <a:pPr marL="1257300" lvl="2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формирование экологической культуры обучающихся,</a:t>
            </a:r>
          </a:p>
          <a:p>
            <a:pPr marL="1257300" lvl="2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формирование культуры здорового и безопасного образа жизни;</a:t>
            </a:r>
            <a:endParaRPr lang="ru-RU" altLang="ru-RU" sz="2000" b="1" dirty="0" smtClean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2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altLang="ru-RU" sz="20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коррекционной работы</a:t>
            </a:r>
            <a:r>
              <a:rPr lang="ru-RU" altLang="ru-RU" sz="20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21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>
            <a:spLocks/>
          </p:cNvSpPr>
          <p:nvPr/>
        </p:nvSpPr>
        <p:spPr>
          <a:xfrm>
            <a:off x="0" y="-17463"/>
            <a:ext cx="9144000" cy="1141413"/>
          </a:xfrm>
          <a:prstGeom prst="rect">
            <a:avLst/>
          </a:prstGeom>
          <a:solidFill>
            <a:srgbClr val="0070C0"/>
          </a:solidFill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01125" cy="1143000"/>
          </a:xfrm>
        </p:spPr>
        <p:txBody>
          <a:bodyPr rtlCol="0">
            <a:noAutofit/>
          </a:bodyPr>
          <a:lstStyle/>
          <a:p>
            <a:pPr marL="990600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Изменение структуры ООП ОО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20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1"/>
          <p:cNvSpPr>
            <a:spLocks noChangeArrowheads="1"/>
          </p:cNvSpPr>
          <p:nvPr/>
        </p:nvSpPr>
        <p:spPr bwMode="auto">
          <a:xfrm>
            <a:off x="179556" y="1269415"/>
            <a:ext cx="8643937" cy="5416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457200" indent="-457200" algn="just" eaLnBrk="0" hangingPunct="0">
              <a:buAutoNum type="arabicPeriod" startAt="3"/>
              <a:tabLst>
                <a:tab pos="539750" algn="l"/>
              </a:tabLst>
            </a:pPr>
            <a:r>
              <a:rPr lang="ru-RU" altLang="ru-RU" sz="2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Организационный </a:t>
            </a:r>
            <a:r>
              <a:rPr lang="ru-RU" altLang="ru-RU" sz="22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раздел</a:t>
            </a:r>
            <a:r>
              <a:rPr lang="ru-RU" altLang="ru-RU" sz="2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 eaLnBrk="0" hangingPunct="0">
              <a:buAutoNum type="arabicPeriod" startAt="3"/>
              <a:tabLst>
                <a:tab pos="539750" algn="l"/>
              </a:tabLst>
            </a:pPr>
            <a:endParaRPr lang="ru-RU" altLang="ru-RU" sz="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учебный </a:t>
            </a:r>
            <a:r>
              <a:rPr lang="ru-RU" altLang="ru-RU" sz="22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план</a:t>
            </a:r>
            <a:r>
              <a:rPr lang="ru-RU" altLang="ru-RU" sz="2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endParaRPr lang="ru-RU" altLang="ru-RU" sz="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календарный </a:t>
            </a:r>
            <a:r>
              <a:rPr lang="ru-RU" altLang="ru-RU" sz="22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учебный график</a:t>
            </a:r>
            <a:r>
              <a:rPr lang="ru-RU" altLang="ru-RU" sz="2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endParaRPr lang="ru-RU" altLang="ru-RU" sz="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2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план внеурочной деятельности</a:t>
            </a:r>
            <a:r>
              <a:rPr lang="ru-RU" altLang="ru-RU" sz="22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endParaRPr lang="ru-RU" altLang="ru-RU" sz="8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r>
              <a:rPr lang="ru-RU" altLang="ru-RU" sz="2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система </a:t>
            </a:r>
            <a:r>
              <a:rPr lang="ru-RU" altLang="ru-RU" sz="22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условий реализации основной образовательной программы начального/основного общего образования</a:t>
            </a:r>
            <a:r>
              <a:rPr lang="ru-RU" altLang="ru-RU" sz="2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 eaLnBrk="0" hangingPunct="0">
              <a:buFont typeface="Arial" pitchFamily="34" charset="0"/>
              <a:buChar char="•"/>
              <a:tabLst>
                <a:tab pos="539750" algn="l"/>
              </a:tabLst>
            </a:pPr>
            <a:endParaRPr lang="ru-RU" altLang="ru-RU" sz="22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hangingPunct="0">
              <a:tabLst>
                <a:tab pos="539750" algn="l"/>
              </a:tabLst>
            </a:pPr>
            <a:endParaRPr lang="ru-RU" altLang="ru-RU" sz="2000" b="1" dirty="0" smtClean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hangingPunct="0">
              <a:tabLst>
                <a:tab pos="539750" algn="l"/>
              </a:tabLst>
            </a:pPr>
            <a:endParaRPr lang="ru-RU" altLang="ru-RU" sz="20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hangingPunct="0">
              <a:tabLst>
                <a:tab pos="539750" algn="l"/>
              </a:tabLst>
            </a:pPr>
            <a:endParaRPr lang="ru-RU" altLang="ru-RU" sz="2000" b="1" dirty="0" smtClean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hangingPunct="0">
              <a:tabLst>
                <a:tab pos="539750" algn="l"/>
              </a:tabLst>
            </a:pPr>
            <a:endParaRPr lang="ru-RU" altLang="ru-RU" sz="20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hangingPunct="0">
              <a:tabLst>
                <a:tab pos="539750" algn="l"/>
              </a:tabLst>
            </a:pP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Кроме </a:t>
            </a:r>
            <a:r>
              <a:rPr lang="ru-RU" altLang="ru-RU" sz="2000" b="1" i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выделенных </a:t>
            </a: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красным составных </a:t>
            </a:r>
            <a:r>
              <a:rPr lang="ru-RU" altLang="ru-RU" sz="2000" b="1" i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частей программы, образовательные организации при формировании ООП для уровней, не реализующих ФГОС, могут на свое усмотрение включать и необязательные компоненты или их отдельные модули</a:t>
            </a: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200" b="1" i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03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Разработка </a:t>
            </a: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ООП ОО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4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428625" y="2276871"/>
            <a:ext cx="3786188" cy="4248473"/>
          </a:xfrm>
          <a:prstGeom prst="roundRect">
            <a:avLst>
              <a:gd name="adj" fmla="val 6208"/>
            </a:avLst>
          </a:prstGeom>
          <a:solidFill>
            <a:schemeClr val="accent3">
              <a:lumMod val="60000"/>
              <a:lumOff val="40000"/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1200"/>
              </a:spcBef>
              <a:defRPr/>
            </a:pPr>
            <a:r>
              <a:rPr lang="ru-RU" sz="25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br>
              <a:rPr lang="ru-RU" sz="25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500" b="1" dirty="0" smtClean="0">
                <a:solidFill>
                  <a:schemeClr val="tx2">
                    <a:lumMod val="50000"/>
                  </a:schemeClr>
                </a:solidFill>
              </a:rPr>
              <a:t>в </a:t>
            </a:r>
            <a:r>
              <a:rPr lang="ru-RU" sz="2500" b="1" dirty="0">
                <a:solidFill>
                  <a:schemeClr val="tx2">
                    <a:lumMod val="50000"/>
                  </a:schemeClr>
                </a:solidFill>
              </a:rPr>
              <a:t>соответствии </a:t>
            </a:r>
            <a:r>
              <a:rPr lang="ru-RU" sz="2500" b="1" dirty="0" smtClean="0">
                <a:solidFill>
                  <a:schemeClr val="tx2">
                    <a:lumMod val="50000"/>
                  </a:schemeClr>
                </a:solidFill>
              </a:rPr>
              <a:t>с соответствующей примерной </a:t>
            </a:r>
            <a:r>
              <a:rPr lang="ru-RU" sz="2500" b="1" dirty="0">
                <a:solidFill>
                  <a:schemeClr val="tx2">
                    <a:lumMod val="50000"/>
                  </a:schemeClr>
                </a:solidFill>
              </a:rPr>
              <a:t>основной образовательной программой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32039" y="2242159"/>
            <a:ext cx="3873253" cy="4248472"/>
          </a:xfrm>
          <a:prstGeom prst="roundRect">
            <a:avLst>
              <a:gd name="adj" fmla="val 6208"/>
            </a:avLst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600"/>
              </a:spcBef>
              <a:defRPr/>
            </a:pPr>
            <a:endParaRPr lang="ru-RU" sz="2500" b="1" dirty="0" smtClean="0">
              <a:solidFill>
                <a:srgbClr val="C00000"/>
              </a:solidFill>
            </a:endParaRPr>
          </a:p>
          <a:p>
            <a:pPr algn="ctr">
              <a:spcBef>
                <a:spcPts val="600"/>
              </a:spcBef>
              <a:defRPr/>
            </a:pPr>
            <a:r>
              <a:rPr lang="ru-RU" sz="2500" b="1" dirty="0" smtClean="0">
                <a:solidFill>
                  <a:srgbClr val="C00000"/>
                </a:solidFill>
              </a:rPr>
              <a:t>в </a:t>
            </a:r>
            <a:r>
              <a:rPr lang="ru-RU" sz="2500" b="1" dirty="0">
                <a:solidFill>
                  <a:srgbClr val="C00000"/>
                </a:solidFill>
              </a:rPr>
              <a:t>соответствии с общими учебными умениями, навыками и способами </a:t>
            </a:r>
            <a:r>
              <a:rPr lang="ru-RU" sz="2500" b="1" dirty="0" smtClean="0">
                <a:solidFill>
                  <a:srgbClr val="C00000"/>
                </a:solidFill>
              </a:rPr>
              <a:t>деятельности,</a:t>
            </a:r>
          </a:p>
          <a:p>
            <a:pPr algn="ctr">
              <a:spcBef>
                <a:spcPts val="600"/>
              </a:spcBef>
              <a:defRPr/>
            </a:pPr>
            <a:r>
              <a:rPr lang="ru-RU" sz="2500" b="1" dirty="0" smtClean="0">
                <a:solidFill>
                  <a:srgbClr val="C00000"/>
                </a:solidFill>
              </a:rPr>
              <a:t>из федерального компонента </a:t>
            </a:r>
            <a:r>
              <a:rPr lang="ru-RU" sz="2500" b="1" dirty="0">
                <a:solidFill>
                  <a:srgbClr val="C00000"/>
                </a:solidFill>
              </a:rPr>
              <a:t>государственного стандарта общего образования (2004 г.)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7188" y="1155700"/>
            <a:ext cx="3857625" cy="1337196"/>
          </a:xfrm>
          <a:prstGeom prst="roundRect">
            <a:avLst>
              <a:gd name="adj" fmla="val 6208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ООП на уровне, реализующем требования ФГОС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860032" y="1181734"/>
            <a:ext cx="4017268" cy="1311161"/>
          </a:xfrm>
          <a:prstGeom prst="roundRect">
            <a:avLst>
              <a:gd name="adj" fmla="val 620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ООП на уровне, </a:t>
            </a:r>
          </a:p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не реализующем требования ФГОС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>
            <a:spLocks/>
          </p:cNvSpPr>
          <p:nvPr/>
        </p:nvSpPr>
        <p:spPr>
          <a:xfrm>
            <a:off x="0" y="-17463"/>
            <a:ext cx="9144000" cy="1141413"/>
          </a:xfrm>
          <a:prstGeom prst="rect">
            <a:avLst/>
          </a:prstGeom>
          <a:solidFill>
            <a:srgbClr val="0070C0"/>
          </a:solidFill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01125" cy="1143000"/>
          </a:xfrm>
        </p:spPr>
        <p:txBody>
          <a:bodyPr rtlCol="0">
            <a:noAutofit/>
          </a:bodyPr>
          <a:lstStyle/>
          <a:p>
            <a:pPr marL="990600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Примерная форма 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титульного листа 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ООП ОО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20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3" y="1340768"/>
            <a:ext cx="3960440" cy="51111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82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 МОУО</a:t>
            </a:r>
            <a:endParaRPr lang="en-US" sz="2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918" name="Прямоугольник 4"/>
          <p:cNvSpPr>
            <a:spLocks noChangeArrowheads="1"/>
          </p:cNvSpPr>
          <p:nvPr/>
        </p:nvSpPr>
        <p:spPr bwMode="auto">
          <a:xfrm>
            <a:off x="0" y="1089962"/>
            <a:ext cx="9144000" cy="5755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lvl="0" indent="-342900" algn="just" eaLnBrk="0" hangingPunct="0">
              <a:buFont typeface="Wingdings" pitchFamily="2" charset="2"/>
              <a:buChar char="ü"/>
            </a:pPr>
            <a:r>
              <a:rPr lang="ru-RU" alt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осуществлять </a:t>
            </a:r>
            <a:r>
              <a:rPr lang="ru-RU" alt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координацию введения и реализации ФГОС ООО в штатном режиме в ОО муниципального </a:t>
            </a:r>
            <a:r>
              <a:rPr lang="ru-RU" alt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lvl="0" indent="-342900" algn="just" eaLnBrk="0" hangingPunct="0">
              <a:buFont typeface="Wingdings" pitchFamily="2" charset="2"/>
              <a:buChar char="ü"/>
            </a:pPr>
            <a:endParaRPr lang="ru-RU" altLang="ru-RU" sz="8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hangingPunct="0">
              <a:buFont typeface="Wingdings" pitchFamily="2" charset="2"/>
              <a:buChar char="ü"/>
            </a:pPr>
            <a:r>
              <a:rPr lang="ru-RU" altLang="ru-RU" sz="24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обеспечить организационное  и  методическое   сопровождение ОО, начинающих реализацию ФГОС ООО в 2015 </a:t>
            </a: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году,</a:t>
            </a:r>
          </a:p>
          <a:p>
            <a:pPr marL="342900" lvl="0" indent="-342900" algn="just" eaLnBrk="0" hangingPunct="0">
              <a:buFont typeface="Wingdings" pitchFamily="2" charset="2"/>
              <a:buChar char="ü"/>
            </a:pPr>
            <a:endParaRPr lang="ru-RU" altLang="ru-RU" sz="8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hangingPunct="0">
              <a:buFont typeface="Wingdings" pitchFamily="2" charset="2"/>
              <a:buChar char="ü"/>
            </a:pP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продолжить </a:t>
            </a:r>
            <a:r>
              <a:rPr lang="ru-RU" altLang="ru-RU" sz="24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практику обобщения и трансляции опыта пилотных школ по введению ФГОС </a:t>
            </a: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ООО,</a:t>
            </a:r>
          </a:p>
          <a:p>
            <a:pPr marL="342900" lvl="0" indent="-342900" algn="just" eaLnBrk="0" hangingPunct="0">
              <a:buFont typeface="Wingdings" pitchFamily="2" charset="2"/>
              <a:buChar char="ü"/>
            </a:pPr>
            <a:endParaRPr lang="ru-RU" altLang="ru-RU" sz="8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hangingPunct="0">
              <a:buFont typeface="Wingdings" pitchFamily="2" charset="2"/>
              <a:buChar char="ü"/>
            </a:pPr>
            <a:r>
              <a:rPr lang="ru-RU" altLang="ru-RU" sz="24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организовать экспертизу и корректировку основных образовательных </a:t>
            </a: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программ!!! и </a:t>
            </a:r>
            <a:r>
              <a:rPr lang="ru-RU" altLang="ru-RU" sz="24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нормативной документации по введению ФГОС в муниципальных общеобразовательных </a:t>
            </a: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организациях,</a:t>
            </a:r>
          </a:p>
          <a:p>
            <a:pPr marL="342900" lvl="0" indent="-342900" algn="just" eaLnBrk="0" hangingPunct="0">
              <a:buFont typeface="Wingdings" pitchFamily="2" charset="2"/>
              <a:buChar char="ü"/>
            </a:pPr>
            <a:endParaRPr lang="ru-RU" altLang="ru-RU" sz="8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hangingPunct="0">
              <a:buFont typeface="Wingdings" pitchFamily="2" charset="2"/>
              <a:buChar char="ü"/>
            </a:pP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проанализировать, откорректировать и выполнять </a:t>
            </a:r>
            <a:r>
              <a:rPr lang="ru-RU" altLang="ru-RU" sz="2400" b="1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графики оснащения </a:t>
            </a:r>
            <a:r>
              <a:rPr lang="ru-RU" altLang="ru-RU" sz="24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ОО современными материально-техническими и информационными ресурсами для работы в условиях </a:t>
            </a:r>
            <a:r>
              <a:rPr lang="ru-RU" altLang="ru-RU" sz="2400" b="1" dirty="0" smtClean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ФГОС. </a:t>
            </a:r>
            <a:endParaRPr lang="ru-RU" altLang="ru-RU" sz="2400" b="1" dirty="0">
              <a:solidFill>
                <a:srgbClr val="17375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9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17060</TotalTime>
  <Words>1662</Words>
  <Application>Microsoft Office PowerPoint</Application>
  <PresentationFormat>Экран (4:3)</PresentationFormat>
  <Paragraphs>249</Paragraphs>
  <Slides>23</Slides>
  <Notes>22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2" baseType="lpstr">
      <vt:lpstr>Arial</vt:lpstr>
      <vt:lpstr>Calibri</vt:lpstr>
      <vt:lpstr>Times New Roman</vt:lpstr>
      <vt:lpstr>Wingdings</vt:lpstr>
      <vt:lpstr>1_Оформление по умолчанию</vt:lpstr>
      <vt:lpstr>5_Тема Office</vt:lpstr>
      <vt:lpstr>7_Тема Office</vt:lpstr>
      <vt:lpstr>8_Тема Office</vt:lpstr>
      <vt:lpstr>Лист</vt:lpstr>
      <vt:lpstr>Презентация PowerPoint</vt:lpstr>
      <vt:lpstr>Изменения в ФГОС общего образования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Реализация ФГОС ООО в штатном режиме</vt:lpstr>
      <vt:lpstr>Презентация PowerPoint</vt:lpstr>
      <vt:lpstr>Изменение структуры ООП ОО</vt:lpstr>
      <vt:lpstr>Изменение структуры ООП ОО</vt:lpstr>
      <vt:lpstr>Изменение структуры ООП ОО</vt:lpstr>
      <vt:lpstr>Изменение структуры ООП ОО</vt:lpstr>
      <vt:lpstr>Изменение структуры ООП ОО</vt:lpstr>
      <vt:lpstr>Презентация PowerPoint</vt:lpstr>
      <vt:lpstr>Примерная форма титульного листа ООП ОО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Николай Е. Байрачный</dc:creator>
  <cp:lastModifiedBy>Татьяна Г. Навазова</cp:lastModifiedBy>
  <cp:revision>1016</cp:revision>
  <cp:lastPrinted>2013-10-05T13:15:18Z</cp:lastPrinted>
  <dcterms:created xsi:type="dcterms:W3CDTF">2011-08-06T10:59:25Z</dcterms:created>
  <dcterms:modified xsi:type="dcterms:W3CDTF">2015-03-02T05:54:09Z</dcterms:modified>
</cp:coreProperties>
</file>