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3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4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763" r:id="rId2"/>
    <p:sldMasterId id="2147483791" r:id="rId3"/>
    <p:sldMasterId id="2147484073" r:id="rId4"/>
    <p:sldMasterId id="2147484085" r:id="rId5"/>
  </p:sldMasterIdLst>
  <p:notesMasterIdLst>
    <p:notesMasterId r:id="rId36"/>
  </p:notesMasterIdLst>
  <p:handoutMasterIdLst>
    <p:handoutMasterId r:id="rId37"/>
  </p:handoutMasterIdLst>
  <p:sldIdLst>
    <p:sldId id="1299" r:id="rId6"/>
    <p:sldId id="1450" r:id="rId7"/>
    <p:sldId id="1429" r:id="rId8"/>
    <p:sldId id="1451" r:id="rId9"/>
    <p:sldId id="1432" r:id="rId10"/>
    <p:sldId id="1433" r:id="rId11"/>
    <p:sldId id="1434" r:id="rId12"/>
    <p:sldId id="1435" r:id="rId13"/>
    <p:sldId id="1436" r:id="rId14"/>
    <p:sldId id="1437" r:id="rId15"/>
    <p:sldId id="1438" r:id="rId16"/>
    <p:sldId id="1439" r:id="rId17"/>
    <p:sldId id="1440" r:id="rId18"/>
    <p:sldId id="1441" r:id="rId19"/>
    <p:sldId id="1442" r:id="rId20"/>
    <p:sldId id="1443" r:id="rId21"/>
    <p:sldId id="1444" r:id="rId22"/>
    <p:sldId id="1445" r:id="rId23"/>
    <p:sldId id="1446" r:id="rId24"/>
    <p:sldId id="1447" r:id="rId25"/>
    <p:sldId id="1373" r:id="rId26"/>
    <p:sldId id="1430" r:id="rId27"/>
    <p:sldId id="1453" r:id="rId28"/>
    <p:sldId id="1452" r:id="rId29"/>
    <p:sldId id="1454" r:id="rId30"/>
    <p:sldId id="1455" r:id="rId31"/>
    <p:sldId id="1456" r:id="rId32"/>
    <p:sldId id="1457" r:id="rId33"/>
    <p:sldId id="1459" r:id="rId34"/>
    <p:sldId id="1458" r:id="rId3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66"/>
    <a:srgbClr val="345C8C"/>
    <a:srgbClr val="5B89C1"/>
    <a:srgbClr val="3D6AA1"/>
    <a:srgbClr val="006C31"/>
    <a:srgbClr val="396497"/>
    <a:srgbClr val="00863D"/>
    <a:srgbClr val="2D45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C4B1156A-380E-4F78-BDF5-A606A8083BF9}" styleName="Средний стиль 4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E929F9F4-4A8F-4326-A1B4-22849713DDAB}" styleName="Темный стиль 1 - акцент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82" autoAdjust="0"/>
    <p:restoredTop sz="94671" autoAdjust="0"/>
  </p:normalViewPr>
  <p:slideViewPr>
    <p:cSldViewPr>
      <p:cViewPr varScale="1">
        <p:scale>
          <a:sx n="70" d="100"/>
          <a:sy n="70" d="100"/>
        </p:scale>
        <p:origin x="1278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1776" y="-96"/>
      </p:cViewPr>
      <p:guideLst>
        <p:guide orient="horz" pos="2880"/>
        <p:guide pos="216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62DACD6-250D-4234-96E8-45D40AD3367E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7D9DD21F-F4E8-46AE-BAEA-4B98479B388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742836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7E838AB-688A-43F7-BED9-1F396A670252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820CF382-70F5-4F9A-B5C0-D1D4926AB54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46388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20271074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727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1F5B509-E9F2-4B37-8D4F-ADBCD6BBD7E1}" type="slidenum">
              <a:rPr lang="ru-RU" altLang="ru-RU">
                <a:solidFill>
                  <a:srgbClr val="000000"/>
                </a:solidFill>
                <a:latin typeface="Calibri" panose="020F0502020204030204" pitchFamily="34" charset="0"/>
              </a:rPr>
              <a:pPr eaLnBrk="1" hangingPunct="1"/>
              <a:t>2</a:t>
            </a:fld>
            <a:endParaRPr lang="ru-RU" altLang="ru-RU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45474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727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C3FD296-2386-456B-BF51-50FED0FCF62E}" type="slidenum">
              <a:rPr lang="ru-RU" altLang="ru-RU">
                <a:solidFill>
                  <a:srgbClr val="000000"/>
                </a:solidFill>
                <a:latin typeface="Calibri" panose="020F0502020204030204" pitchFamily="34" charset="0"/>
              </a:rPr>
              <a:pPr eaLnBrk="1" hangingPunct="1"/>
              <a:t>3</a:t>
            </a:fld>
            <a:endParaRPr lang="ru-RU" altLang="ru-RU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55720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727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86E21EA-7DD2-4283-9B2A-852B85678865}" type="slidenum">
              <a:rPr lang="ru-RU" altLang="ru-RU">
                <a:solidFill>
                  <a:srgbClr val="000000"/>
                </a:solidFill>
                <a:latin typeface="Calibri" panose="020F0502020204030204" pitchFamily="34" charset="0"/>
              </a:rPr>
              <a:pPr eaLnBrk="1" hangingPunct="1"/>
              <a:t>4</a:t>
            </a:fld>
            <a:endParaRPr lang="ru-RU" altLang="ru-RU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44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449263">
              <a:buClr>
                <a:srgbClr val="000000"/>
              </a:buClr>
            </a:pPr>
            <a:r>
              <a:rPr lang="ru-RU" altLang="ru-RU" smtClean="0"/>
              <a:t> </a:t>
            </a:r>
          </a:p>
        </p:txBody>
      </p:sp>
      <p:sp>
        <p:nvSpPr>
          <p:cNvPr id="737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9949940-2E54-405E-B32B-A0CD5E2D3898}" type="slidenum">
              <a:rPr lang="ru-RU" altLang="ru-RU">
                <a:solidFill>
                  <a:srgbClr val="000000"/>
                </a:solidFill>
                <a:latin typeface="Calibri" panose="020F0502020204030204" pitchFamily="34" charset="0"/>
              </a:rPr>
              <a:pPr eaLnBrk="1" hangingPunct="1"/>
              <a:t>5</a:t>
            </a:fld>
            <a:endParaRPr lang="ru-RU" altLang="ru-RU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36705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449263">
              <a:buClr>
                <a:srgbClr val="000000"/>
              </a:buClr>
            </a:pPr>
            <a:r>
              <a:rPr lang="ru-RU" altLang="ru-RU" smtClean="0"/>
              <a:t> </a:t>
            </a:r>
          </a:p>
        </p:txBody>
      </p:sp>
      <p:sp>
        <p:nvSpPr>
          <p:cNvPr id="737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2D73E9A-9EF1-41F7-9BBF-9CC056111536}" type="slidenum">
              <a:rPr lang="ru-RU" altLang="ru-RU">
                <a:solidFill>
                  <a:srgbClr val="000000"/>
                </a:solidFill>
                <a:latin typeface="Calibri" panose="020F0502020204030204" pitchFamily="34" charset="0"/>
              </a:rPr>
              <a:pPr eaLnBrk="1" hangingPunct="1"/>
              <a:t>6</a:t>
            </a:fld>
            <a:endParaRPr lang="ru-RU" altLang="ru-RU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7903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449263">
              <a:buClr>
                <a:srgbClr val="000000"/>
              </a:buClr>
            </a:pPr>
            <a:r>
              <a:rPr lang="ru-RU" altLang="ru-RU" smtClean="0"/>
              <a:t> </a:t>
            </a:r>
          </a:p>
        </p:txBody>
      </p:sp>
      <p:sp>
        <p:nvSpPr>
          <p:cNvPr id="737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55FF20F0-25F5-43B6-8C2A-D872A3030D95}" type="slidenum">
              <a:rPr lang="ru-RU" altLang="ru-RU">
                <a:solidFill>
                  <a:srgbClr val="000000"/>
                </a:solidFill>
                <a:latin typeface="Calibri" panose="020F0502020204030204" pitchFamily="34" charset="0"/>
              </a:rPr>
              <a:pPr eaLnBrk="1" hangingPunct="1"/>
              <a:t>7</a:t>
            </a:fld>
            <a:endParaRPr lang="ru-RU" altLang="ru-RU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96204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449263">
              <a:buClr>
                <a:srgbClr val="000000"/>
              </a:buClr>
            </a:pPr>
            <a:r>
              <a:rPr lang="ru-RU" altLang="ru-RU" smtClean="0"/>
              <a:t> </a:t>
            </a:r>
          </a:p>
        </p:txBody>
      </p:sp>
      <p:sp>
        <p:nvSpPr>
          <p:cNvPr id="737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B448658-2C57-4B7B-9523-30201A5B4756}" type="slidenum">
              <a:rPr lang="ru-RU" altLang="ru-RU">
                <a:solidFill>
                  <a:srgbClr val="000000"/>
                </a:solidFill>
                <a:latin typeface="Calibri" panose="020F0502020204030204" pitchFamily="34" charset="0"/>
              </a:rPr>
              <a:pPr eaLnBrk="1" hangingPunct="1"/>
              <a:t>8</a:t>
            </a:fld>
            <a:endParaRPr lang="ru-RU" altLang="ru-RU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17518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449263">
              <a:buClr>
                <a:srgbClr val="000000"/>
              </a:buClr>
            </a:pPr>
            <a:r>
              <a:rPr lang="ru-RU" altLang="ru-RU" smtClean="0"/>
              <a:t> </a:t>
            </a:r>
          </a:p>
        </p:txBody>
      </p:sp>
      <p:sp>
        <p:nvSpPr>
          <p:cNvPr id="737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06C4450-DBDE-463C-AADE-84F5084137F1}" type="slidenum">
              <a:rPr lang="ru-RU" altLang="ru-RU">
                <a:solidFill>
                  <a:srgbClr val="000000"/>
                </a:solidFill>
                <a:latin typeface="Calibri" panose="020F0502020204030204" pitchFamily="34" charset="0"/>
              </a:rPr>
              <a:pPr eaLnBrk="1" hangingPunct="1"/>
              <a:t>9</a:t>
            </a:fld>
            <a:endParaRPr lang="ru-RU" altLang="ru-RU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552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449263">
              <a:buClr>
                <a:srgbClr val="000000"/>
              </a:buClr>
            </a:pPr>
            <a:r>
              <a:rPr lang="ru-RU" altLang="ru-RU" smtClean="0"/>
              <a:t> </a:t>
            </a:r>
          </a:p>
        </p:txBody>
      </p:sp>
      <p:sp>
        <p:nvSpPr>
          <p:cNvPr id="737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B56933F-4730-4BE8-8642-2A589BB74A4D}" type="slidenum">
              <a:rPr lang="ru-RU" altLang="ru-RU">
                <a:solidFill>
                  <a:srgbClr val="000000"/>
                </a:solidFill>
                <a:latin typeface="Calibri" panose="020F0502020204030204" pitchFamily="34" charset="0"/>
              </a:rPr>
              <a:pPr eaLnBrk="1" hangingPunct="1"/>
              <a:t>10</a:t>
            </a:fld>
            <a:endParaRPr lang="ru-RU" altLang="ru-RU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53684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449263">
              <a:buClr>
                <a:srgbClr val="000000"/>
              </a:buClr>
            </a:pPr>
            <a:r>
              <a:rPr lang="ru-RU" altLang="ru-RU" smtClean="0"/>
              <a:t> </a:t>
            </a:r>
          </a:p>
        </p:txBody>
      </p:sp>
      <p:sp>
        <p:nvSpPr>
          <p:cNvPr id="737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291743C-0BBA-45F9-8385-560FE3A80245}" type="slidenum">
              <a:rPr lang="ru-RU" altLang="ru-RU">
                <a:solidFill>
                  <a:srgbClr val="000000"/>
                </a:solidFill>
                <a:latin typeface="Calibri" panose="020F0502020204030204" pitchFamily="34" charset="0"/>
              </a:rPr>
              <a:pPr eaLnBrk="1" hangingPunct="1"/>
              <a:t>11</a:t>
            </a:fld>
            <a:endParaRPr lang="ru-RU" altLang="ru-RU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40826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449263">
              <a:buClr>
                <a:srgbClr val="000000"/>
              </a:buClr>
            </a:pPr>
            <a:r>
              <a:rPr lang="ru-RU" altLang="ru-RU" smtClean="0"/>
              <a:t> </a:t>
            </a:r>
          </a:p>
        </p:txBody>
      </p:sp>
      <p:sp>
        <p:nvSpPr>
          <p:cNvPr id="737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6F8FA28-9C43-4F64-9082-0064EA01EAD0}" type="slidenum">
              <a:rPr lang="ru-RU" altLang="ru-RU">
                <a:solidFill>
                  <a:srgbClr val="000000"/>
                </a:solidFill>
                <a:latin typeface="Calibri" panose="020F0502020204030204" pitchFamily="34" charset="0"/>
              </a:rPr>
              <a:pPr eaLnBrk="1" hangingPunct="1"/>
              <a:t>12</a:t>
            </a:fld>
            <a:endParaRPr lang="ru-RU" altLang="ru-RU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35482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449263">
              <a:buClr>
                <a:srgbClr val="000000"/>
              </a:buClr>
            </a:pPr>
            <a:r>
              <a:rPr lang="ru-RU" altLang="ru-RU" smtClean="0"/>
              <a:t> </a:t>
            </a:r>
          </a:p>
        </p:txBody>
      </p:sp>
      <p:sp>
        <p:nvSpPr>
          <p:cNvPr id="737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9699696-501D-41AD-9241-34F5EE14AD3E}" type="slidenum">
              <a:rPr lang="ru-RU" altLang="ru-RU">
                <a:solidFill>
                  <a:srgbClr val="000000"/>
                </a:solidFill>
                <a:latin typeface="Calibri" panose="020F0502020204030204" pitchFamily="34" charset="0"/>
              </a:rPr>
              <a:pPr eaLnBrk="1" hangingPunct="1"/>
              <a:t>13</a:t>
            </a:fld>
            <a:endParaRPr lang="ru-RU" altLang="ru-RU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23858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449263">
              <a:buClr>
                <a:srgbClr val="000000"/>
              </a:buClr>
            </a:pPr>
            <a:r>
              <a:rPr lang="ru-RU" altLang="ru-RU" smtClean="0"/>
              <a:t> </a:t>
            </a:r>
          </a:p>
        </p:txBody>
      </p:sp>
      <p:sp>
        <p:nvSpPr>
          <p:cNvPr id="737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1A93ADB-2E87-4472-B740-B621FED6DD60}" type="slidenum">
              <a:rPr lang="ru-RU" altLang="ru-RU">
                <a:solidFill>
                  <a:srgbClr val="000000"/>
                </a:solidFill>
                <a:latin typeface="Calibri" panose="020F0502020204030204" pitchFamily="34" charset="0"/>
              </a:rPr>
              <a:pPr eaLnBrk="1" hangingPunct="1"/>
              <a:t>14</a:t>
            </a:fld>
            <a:endParaRPr lang="ru-RU" altLang="ru-RU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65616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449263">
              <a:buClr>
                <a:srgbClr val="000000"/>
              </a:buClr>
            </a:pPr>
            <a:r>
              <a:rPr lang="ru-RU" altLang="ru-RU" smtClean="0"/>
              <a:t> </a:t>
            </a:r>
          </a:p>
        </p:txBody>
      </p:sp>
      <p:sp>
        <p:nvSpPr>
          <p:cNvPr id="737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3087026-7B38-4C01-9D5C-C2D034520AF8}" type="slidenum">
              <a:rPr lang="ru-RU" altLang="ru-RU">
                <a:solidFill>
                  <a:srgbClr val="000000"/>
                </a:solidFill>
                <a:latin typeface="Calibri" panose="020F0502020204030204" pitchFamily="34" charset="0"/>
              </a:rPr>
              <a:pPr eaLnBrk="1" hangingPunct="1"/>
              <a:t>15</a:t>
            </a:fld>
            <a:endParaRPr lang="ru-RU" altLang="ru-RU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79342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449263">
              <a:buClr>
                <a:srgbClr val="000000"/>
              </a:buClr>
            </a:pPr>
            <a:r>
              <a:rPr lang="ru-RU" altLang="ru-RU" smtClean="0"/>
              <a:t> </a:t>
            </a:r>
          </a:p>
        </p:txBody>
      </p:sp>
      <p:sp>
        <p:nvSpPr>
          <p:cNvPr id="737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AF0A78F-3655-4752-BA4E-EFBD01C2A648}" type="slidenum">
              <a:rPr lang="ru-RU" altLang="ru-RU">
                <a:solidFill>
                  <a:srgbClr val="000000"/>
                </a:solidFill>
                <a:latin typeface="Calibri" panose="020F0502020204030204" pitchFamily="34" charset="0"/>
              </a:rPr>
              <a:pPr eaLnBrk="1" hangingPunct="1"/>
              <a:t>16</a:t>
            </a:fld>
            <a:endParaRPr lang="ru-RU" altLang="ru-RU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3689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449263">
              <a:buClr>
                <a:srgbClr val="000000"/>
              </a:buClr>
            </a:pPr>
            <a:r>
              <a:rPr lang="ru-RU" altLang="ru-RU" smtClean="0"/>
              <a:t> </a:t>
            </a:r>
          </a:p>
        </p:txBody>
      </p:sp>
      <p:sp>
        <p:nvSpPr>
          <p:cNvPr id="737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66A86AF-70BA-4970-BC7B-25A3CCE2A3D7}" type="slidenum">
              <a:rPr lang="ru-RU" altLang="ru-RU">
                <a:solidFill>
                  <a:srgbClr val="000000"/>
                </a:solidFill>
                <a:latin typeface="Calibri" panose="020F0502020204030204" pitchFamily="34" charset="0"/>
              </a:rPr>
              <a:pPr eaLnBrk="1" hangingPunct="1"/>
              <a:t>17</a:t>
            </a:fld>
            <a:endParaRPr lang="ru-RU" altLang="ru-RU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6148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449263">
              <a:buClr>
                <a:srgbClr val="000000"/>
              </a:buClr>
            </a:pPr>
            <a:r>
              <a:rPr lang="ru-RU" altLang="ru-RU" smtClean="0"/>
              <a:t> </a:t>
            </a:r>
          </a:p>
        </p:txBody>
      </p:sp>
      <p:sp>
        <p:nvSpPr>
          <p:cNvPr id="737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F4D4186-6439-442F-9540-241196F4A80E}" type="slidenum">
              <a:rPr lang="ru-RU" altLang="ru-RU">
                <a:solidFill>
                  <a:srgbClr val="000000"/>
                </a:solidFill>
                <a:latin typeface="Calibri" panose="020F0502020204030204" pitchFamily="34" charset="0"/>
              </a:rPr>
              <a:pPr eaLnBrk="1" hangingPunct="1"/>
              <a:t>18</a:t>
            </a:fld>
            <a:endParaRPr lang="ru-RU" altLang="ru-RU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14513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449263">
              <a:buClr>
                <a:srgbClr val="000000"/>
              </a:buClr>
            </a:pPr>
            <a:r>
              <a:rPr lang="ru-RU" altLang="ru-RU" smtClean="0"/>
              <a:t> </a:t>
            </a:r>
          </a:p>
        </p:txBody>
      </p:sp>
      <p:sp>
        <p:nvSpPr>
          <p:cNvPr id="737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DCFB336-5DAF-4884-A024-9D712D85E396}" type="slidenum">
              <a:rPr lang="ru-RU" altLang="ru-RU">
                <a:solidFill>
                  <a:srgbClr val="000000"/>
                </a:solidFill>
                <a:latin typeface="Calibri" panose="020F0502020204030204" pitchFamily="34" charset="0"/>
              </a:rPr>
              <a:pPr eaLnBrk="1" hangingPunct="1"/>
              <a:t>19</a:t>
            </a:fld>
            <a:endParaRPr lang="ru-RU" altLang="ru-RU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27489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449263">
              <a:buClr>
                <a:srgbClr val="000000"/>
              </a:buClr>
            </a:pPr>
            <a:r>
              <a:rPr lang="ru-RU" altLang="ru-RU" smtClean="0"/>
              <a:t> </a:t>
            </a:r>
          </a:p>
        </p:txBody>
      </p:sp>
      <p:sp>
        <p:nvSpPr>
          <p:cNvPr id="737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9388989-A42A-4817-8D08-7E9A14038700}" type="slidenum">
              <a:rPr lang="ru-RU" altLang="ru-RU">
                <a:solidFill>
                  <a:srgbClr val="000000"/>
                </a:solidFill>
                <a:latin typeface="Calibri" panose="020F0502020204030204" pitchFamily="34" charset="0"/>
              </a:rPr>
              <a:pPr eaLnBrk="1" hangingPunct="1"/>
              <a:t>20</a:t>
            </a:fld>
            <a:endParaRPr lang="ru-RU" altLang="ru-RU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0058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727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3A8092A-756A-4317-AF76-482C8DF9C899}" type="slidenum">
              <a:rPr lang="ru-RU" altLang="ru-RU">
                <a:solidFill>
                  <a:srgbClr val="000000"/>
                </a:solidFill>
                <a:latin typeface="Calibri" panose="020F0502020204030204" pitchFamily="34" charset="0"/>
              </a:rPr>
              <a:pPr eaLnBrk="1" hangingPunct="1"/>
              <a:t>21</a:t>
            </a:fld>
            <a:endParaRPr lang="ru-RU" altLang="ru-RU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816632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E65D862-92BB-4F5D-BCC6-D5F74B4CC065}" type="slidenum">
              <a:rPr lang="ru-RU" altLang="ru-RU">
                <a:latin typeface="Calibri" panose="020F0502020204030204" pitchFamily="34" charset="0"/>
              </a:rPr>
              <a:pPr eaLnBrk="1" hangingPunct="1"/>
              <a:t>22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499610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302654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727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E98F5B5-99CF-4F4D-8E46-F4FACB8C375B}" type="slidenum">
              <a:rPr lang="ru-RU" altLang="ru-RU">
                <a:solidFill>
                  <a:srgbClr val="000000"/>
                </a:solidFill>
                <a:latin typeface="Calibri" panose="020F0502020204030204" pitchFamily="34" charset="0"/>
              </a:rPr>
              <a:pPr eaLnBrk="1" hangingPunct="1"/>
              <a:t>24</a:t>
            </a:fld>
            <a:endParaRPr lang="ru-RU" altLang="ru-RU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246817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727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1C37F04-884E-42DA-8139-ABDE31CE8B95}" type="slidenum">
              <a:rPr lang="ru-RU" altLang="ru-RU">
                <a:solidFill>
                  <a:srgbClr val="000000"/>
                </a:solidFill>
                <a:latin typeface="Calibri" panose="020F0502020204030204" pitchFamily="34" charset="0"/>
              </a:rPr>
              <a:pPr eaLnBrk="1" hangingPunct="1"/>
              <a:t>25</a:t>
            </a:fld>
            <a:endParaRPr lang="ru-RU" altLang="ru-RU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086910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727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34DDE52-DF55-4F80-96E6-C7FACCD3771A}" type="slidenum">
              <a:rPr lang="ru-RU" altLang="ru-RU">
                <a:solidFill>
                  <a:srgbClr val="000000"/>
                </a:solidFill>
                <a:latin typeface="Calibri" panose="020F0502020204030204" pitchFamily="34" charset="0"/>
              </a:rPr>
              <a:pPr eaLnBrk="1" hangingPunct="1"/>
              <a:t>26</a:t>
            </a:fld>
            <a:endParaRPr lang="ru-RU" altLang="ru-RU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930021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727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7C204AC-FC7F-412A-ABA8-17D5265EB472}" type="slidenum">
              <a:rPr lang="ru-RU" altLang="ru-RU">
                <a:solidFill>
                  <a:srgbClr val="000000"/>
                </a:solidFill>
                <a:latin typeface="Calibri" panose="020F0502020204030204" pitchFamily="34" charset="0"/>
              </a:rPr>
              <a:pPr eaLnBrk="1" hangingPunct="1"/>
              <a:t>27</a:t>
            </a:fld>
            <a:endParaRPr lang="ru-RU" altLang="ru-RU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545735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727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5AF029B-DD06-4BCA-98FA-6C44AFDF336F}" type="slidenum">
              <a:rPr lang="ru-RU" altLang="ru-RU">
                <a:solidFill>
                  <a:srgbClr val="000000"/>
                </a:solidFill>
                <a:latin typeface="Calibri" panose="020F0502020204030204" pitchFamily="34" charset="0"/>
              </a:rPr>
              <a:pPr eaLnBrk="1" hangingPunct="1"/>
              <a:t>28</a:t>
            </a:fld>
            <a:endParaRPr lang="ru-RU" altLang="ru-RU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219751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727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5BB00A8-041B-49A1-80A4-715938927B64}" type="slidenum">
              <a:rPr lang="ru-RU" altLang="ru-RU">
                <a:solidFill>
                  <a:srgbClr val="000000"/>
                </a:solidFill>
                <a:latin typeface="Calibri" panose="020F0502020204030204" pitchFamily="34" charset="0"/>
              </a:rPr>
              <a:pPr eaLnBrk="1" hangingPunct="1"/>
              <a:t>29</a:t>
            </a:fld>
            <a:endParaRPr lang="ru-RU" altLang="ru-RU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289476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727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F92EB6B-8F44-48E7-8E5D-3D0EE569E132}" type="slidenum">
              <a:rPr lang="ru-RU" altLang="ru-RU">
                <a:solidFill>
                  <a:srgbClr val="000000"/>
                </a:solidFill>
                <a:latin typeface="Calibri" panose="020F0502020204030204" pitchFamily="34" charset="0"/>
              </a:rPr>
              <a:pPr eaLnBrk="1" hangingPunct="1"/>
              <a:t>30</a:t>
            </a:fld>
            <a:endParaRPr lang="ru-RU" altLang="ru-RU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55020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84E4C0-FC22-4E5A-A2A3-1C2B3869FD3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60794175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 userDrawn="1"/>
        </p:nvSpPr>
        <p:spPr>
          <a:xfrm>
            <a:off x="0" y="0"/>
            <a:ext cx="9121775" cy="6846888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" y="-7939"/>
            <a:ext cx="9167256" cy="7651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0D2E0D-8376-4697-AE2E-62F4522BD0F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30550763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037318-9163-4A9B-A8CA-5654B90FA3D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43456425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618104-7101-4E0C-9DC6-A96F3541F17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39625847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51F5A3-7F92-4D60-98C8-F1A1A361327C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83B0F8-5F52-4D56-9409-E35BB04E284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85299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2112FF-FA7E-4F83-A92C-7B75DAA3971F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4D71D1-4A58-43AA-8683-7C1E2172920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70634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8282C7-098D-4130-BCBC-55DD11F4FA8D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CE0BBB-3015-4F2B-BDCC-AAEA21E28DF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574292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4547D8-CBF2-4D74-A25D-8C84097D2AF9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B4DA02-2E15-4555-BEF8-63645867073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873774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9F617-A11A-46D6-89AB-F49C44002EC9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7AE51A-6482-44B8-AD41-1E5D3D5CFB9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291036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2BACC6-2B9E-4EB9-86A6-1A81A1C5EE84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16308C-C536-48CF-A237-53BA27D298F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01755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6ACBC5-4E15-424E-BABE-5568A96E5254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E8B920-61D3-46E7-A7CC-199EC3618E5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040535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CC057E-306C-4EE0-B2AA-C7B5E1672224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BB5E85-E00F-406C-8450-32F6CE349F5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188868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32007-FBBB-4BDA-A082-FBFE36FFFB79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E548EB-8331-451A-BAC0-2EF161268A2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591793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7E03D6-1359-414B-B1AB-24FB9F4B7618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961A83-1F5A-4BFF-B309-4CDC954FC04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300874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83A010-B06F-4373-879C-5AC0662968E2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6BE7F1-41AA-4DAA-AF64-CC3EA698D7A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828333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80E82E-110E-4299-AD52-338C6CE8D0A3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72C997-FAC0-428F-B43A-AD846BF0B1F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887591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A22573-DFDA-4A87-897C-CDDE95E4B52D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C4B45E-4236-41D3-A593-22D784DCFB1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608896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F8AF81-C14C-434C-B115-E4E3424863E5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FFCC48-374C-43D5-88DF-362D1E83B88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075632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6EA50D-0245-4845-808E-FD3C6C0BA931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73B383-6555-4693-8892-A17429C2B9D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431271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EE019-1123-4818-95D9-992C990AAED0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904875-CB63-4967-884E-3F5256E7498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48859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61060D-57DE-4D55-834B-D28980A08853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AFFCBD-E579-4346-91C8-1DEE4A5EFC9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232073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40E67A-10F8-4800-BE0C-106A49B1C17E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C828EE-BB52-4DA3-B178-0DF523A39B2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591044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0A432-3C33-481A-BFE4-163E1C5248C6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1C7F50-610B-453C-A811-4D5104F982F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658752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62064B-8C3E-40CD-9BDD-097D30E27010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8AF467-3E02-4206-AEC0-550C39B0E89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8564468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C22E7B-AC48-4E8D-B03C-95AD9911DB08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40EFB8-9A78-453C-8320-ADCACDC74C9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7511082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1EC65B-93D8-4BA8-8CC7-F9A13A170DBA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D4E4D9-41B8-48E2-9D1C-D28EAB6DBF5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3237786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07FB1E-3554-4993-ABCA-143052CFF5B6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C97AEC-AEAC-4051-A5AD-488094FD670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8561856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940D35-4C91-4155-9627-260CC764588B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EA6B1C-C972-4410-B179-1EE8B091240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4513039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967126-4C81-44F2-9FCD-0A038547EDBB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4F81B9-5129-42E0-8D60-37B4C2EAB9B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3840431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8F7FDE-A2B0-4990-B003-8570FA4A0051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58EC07-BFE3-4B78-BA49-D50B6A303D1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3572378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C510F0-547A-4A6A-8F36-F943AE663660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0F0066-5559-4011-B943-97988AF3A73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1291675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AD59A4-FD70-468F-8297-E83DF3007A13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0730D-FB78-4BBF-86B7-1455EFB1738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0673921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6E38A7-7839-436F-9A8A-7A163BA437A5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15897E-FB20-41E3-99A5-73B1C883E1B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4517739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8E4FB-4176-4A7A-BBCF-79EAA1C4CCC1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B2A143-639B-4A08-8ABA-542392EC73D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1890952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E14A35-5A9A-4B85-A726-95F7A43A50E1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177687-F9F8-44CA-AE2C-450216DBA29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9432225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814BC9-ACDC-4EAE-B481-CBE6775429D3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26355C-8A31-4E6C-9777-84472A73652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351288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085CA2-A7F9-4F3C-AF08-053BE11EA2A7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799036-5FA3-4233-97B8-02AB617A4FF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6697294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05E3B6-2A94-4A2D-91FD-41C63D1560F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6418300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C82C56-5553-475D-B4E9-0C0F6239C5D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4027588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C95987-B56F-4F13-A0EC-DC96BCB4456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7724545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C12E07-8EE1-4B1E-8358-B2A122DF509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5313579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45E5E2-674D-4CDA-93F9-360F1C1F9D2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330172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9AC7ED-351F-4FFB-BC7D-6DC483F6898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0226158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F7FD2C-A80B-4B43-A35B-8A543CE181B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2108884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510253-75EF-4DBE-85CE-F6102AEF32D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2511985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3671D0-F7B6-4089-B36F-3FEFFF44B8E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2309026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AFC168-6A25-4903-B347-2AA713AACF2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7619869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5A4EAF-348F-43EB-BFF4-78C3F5F9A18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3302773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E84B8E-8BE6-4053-A2A7-5F87824E051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0606054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061FFE-9B6C-4A35-BC9A-A121A4CD725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07282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5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4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slideLayout" Target="../slideLayouts/slideLayout50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Relationship Id="rId14" Type="http://schemas.openxmlformats.org/officeDocument/2006/relationships/theme" Target="../theme/theme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EBFA"/>
            </a:gs>
            <a:gs pos="82001">
              <a:srgbClr val="C4D6EB"/>
            </a:gs>
            <a:gs pos="100000">
              <a:srgbClr val="85C2F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21775" cy="6838950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3817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43250" y="638175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3817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fld id="{E3DB1F4C-6B30-4125-A35D-91552753C5F9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83" r:id="rId1"/>
    <p:sldLayoutId id="2147484284" r:id="rId2"/>
    <p:sldLayoutId id="2147484285" r:id="rId3"/>
    <p:sldLayoutId id="2147484286" r:id="rId4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62D7704-93BD-4EEC-A7ED-0A791174B16C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34D07DD9-778E-4BF2-811B-0C1AE867BF42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50" r:id="rId1"/>
    <p:sldLayoutId id="2147484251" r:id="rId2"/>
    <p:sldLayoutId id="2147484252" r:id="rId3"/>
    <p:sldLayoutId id="2147484253" r:id="rId4"/>
    <p:sldLayoutId id="2147484254" r:id="rId5"/>
    <p:sldLayoutId id="2147484255" r:id="rId6"/>
    <p:sldLayoutId id="2147484256" r:id="rId7"/>
    <p:sldLayoutId id="2147484257" r:id="rId8"/>
    <p:sldLayoutId id="2147484258" r:id="rId9"/>
    <p:sldLayoutId id="2147484259" r:id="rId10"/>
    <p:sldLayoutId id="214748426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3075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DDABB6B-A52F-4506-831B-DBB3274342ED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30607AFA-4306-4310-84EC-1A2FCD47A881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61" r:id="rId1"/>
    <p:sldLayoutId id="2147484262" r:id="rId2"/>
    <p:sldLayoutId id="2147484263" r:id="rId3"/>
    <p:sldLayoutId id="2147484264" r:id="rId4"/>
    <p:sldLayoutId id="2147484265" r:id="rId5"/>
    <p:sldLayoutId id="2147484266" r:id="rId6"/>
    <p:sldLayoutId id="2147484267" r:id="rId7"/>
    <p:sldLayoutId id="2147484268" r:id="rId8"/>
    <p:sldLayoutId id="2147484269" r:id="rId9"/>
    <p:sldLayoutId id="2147484270" r:id="rId10"/>
    <p:sldLayoutId id="21474842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4099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06E9B18-4EC0-4CD6-B21B-A3B93B0722C6}" type="datetimeFigureOut">
              <a:rPr lang="ru-RU"/>
              <a:pPr>
                <a:defRPr/>
              </a:pPr>
              <a:t>27.03.2015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2997C748-7773-4C21-A6A7-F41794CFA0F7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72" r:id="rId1"/>
    <p:sldLayoutId id="2147484273" r:id="rId2"/>
    <p:sldLayoutId id="2147484274" r:id="rId3"/>
    <p:sldLayoutId id="2147484275" r:id="rId4"/>
    <p:sldLayoutId id="2147484276" r:id="rId5"/>
    <p:sldLayoutId id="2147484277" r:id="rId6"/>
    <p:sldLayoutId id="2147484278" r:id="rId7"/>
    <p:sldLayoutId id="2147484279" r:id="rId8"/>
    <p:sldLayoutId id="2147484280" r:id="rId9"/>
    <p:sldLayoutId id="2147484281" r:id="rId10"/>
    <p:sldLayoutId id="21474842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5" rIns="91428" bIns="457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5" rIns="91428" bIns="457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8" tIns="45715" rIns="91428" bIns="45715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8" tIns="45715" rIns="91428" bIns="45715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8" tIns="45715" rIns="91428" bIns="45715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fld id="{3C59EF6A-9141-424C-9D54-857ED60D86DE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87" r:id="rId1"/>
    <p:sldLayoutId id="2147484288" r:id="rId2"/>
    <p:sldLayoutId id="2147484289" r:id="rId3"/>
    <p:sldLayoutId id="2147484290" r:id="rId4"/>
    <p:sldLayoutId id="2147484291" r:id="rId5"/>
    <p:sldLayoutId id="2147484292" r:id="rId6"/>
    <p:sldLayoutId id="2147484293" r:id="rId7"/>
    <p:sldLayoutId id="2147484294" r:id="rId8"/>
    <p:sldLayoutId id="2147484295" r:id="rId9"/>
    <p:sldLayoutId id="2147484296" r:id="rId10"/>
    <p:sldLayoutId id="2147484297" r:id="rId11"/>
    <p:sldLayoutId id="2147484298" r:id="rId12"/>
    <p:sldLayoutId id="2147484299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30188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6000750"/>
            <a:ext cx="9160446" cy="8763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spc="50" dirty="0">
                <a:ln w="13500">
                  <a:solidFill>
                    <a:srgbClr val="BBE0E3">
                      <a:shade val="2500"/>
                      <a:alpha val="6500"/>
                    </a:srgbClr>
                  </a:solidFill>
                  <a:prstDash val="solid"/>
                </a:ln>
                <a:solidFill>
                  <a:srgbClr val="BBE0E3">
                    <a:tint val="3000"/>
                    <a:alpha val="9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 марта 2015 год</a:t>
            </a:r>
          </a:p>
        </p:txBody>
      </p:sp>
      <p:sp>
        <p:nvSpPr>
          <p:cNvPr id="5" name="Прямоугольник 6"/>
          <p:cNvSpPr/>
          <p:nvPr/>
        </p:nvSpPr>
        <p:spPr>
          <a:xfrm>
            <a:off x="-19050" y="1133475"/>
            <a:ext cx="6759575" cy="4867275"/>
          </a:xfrm>
          <a:custGeom>
            <a:avLst/>
            <a:gdLst>
              <a:gd name="connsiteX0" fmla="*/ 0 w 4510854"/>
              <a:gd name="connsiteY0" fmla="*/ 0 h 6858000"/>
              <a:gd name="connsiteX1" fmla="*/ 4510854 w 4510854"/>
              <a:gd name="connsiteY1" fmla="*/ 0 h 6858000"/>
              <a:gd name="connsiteX2" fmla="*/ 4510854 w 4510854"/>
              <a:gd name="connsiteY2" fmla="*/ 6858000 h 6858000"/>
              <a:gd name="connsiteX3" fmla="*/ 0 w 4510854"/>
              <a:gd name="connsiteY3" fmla="*/ 6858000 h 6858000"/>
              <a:gd name="connsiteX4" fmla="*/ 0 w 4510854"/>
              <a:gd name="connsiteY4" fmla="*/ 0 h 6858000"/>
              <a:gd name="connsiteX0" fmla="*/ 0 w 6406329"/>
              <a:gd name="connsiteY0" fmla="*/ 0 h 6858000"/>
              <a:gd name="connsiteX1" fmla="*/ 6406329 w 6406329"/>
              <a:gd name="connsiteY1" fmla="*/ 9525 h 6858000"/>
              <a:gd name="connsiteX2" fmla="*/ 4510854 w 6406329"/>
              <a:gd name="connsiteY2" fmla="*/ 6858000 h 6858000"/>
              <a:gd name="connsiteX3" fmla="*/ 0 w 6406329"/>
              <a:gd name="connsiteY3" fmla="*/ 6858000 h 6858000"/>
              <a:gd name="connsiteX4" fmla="*/ 0 w 6406329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06329" h="6858000">
                <a:moveTo>
                  <a:pt x="0" y="0"/>
                </a:moveTo>
                <a:lnTo>
                  <a:pt x="6406329" y="9525"/>
                </a:lnTo>
                <a:lnTo>
                  <a:pt x="4510854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pic>
        <p:nvPicPr>
          <p:cNvPr id="23556" name="Picture 2" descr="D:\Doc\Мероприятия\Флаг Кубани_800x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9688" y="-28575"/>
            <a:ext cx="9183688" cy="130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-19050" y="332656"/>
            <a:ext cx="9124949" cy="58477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spc="50" dirty="0">
                <a:ln w="13500">
                  <a:solidFill>
                    <a:srgbClr val="BBE0E3">
                      <a:shade val="2500"/>
                      <a:alpha val="6500"/>
                    </a:srgbClr>
                  </a:solidFill>
                  <a:prstDash val="solid"/>
                </a:ln>
                <a:solidFill>
                  <a:srgbClr val="FFFFFF">
                    <a:lumMod val="95000"/>
                    <a:alpha val="95000"/>
                  </a:srgbClr>
                </a:solidFill>
                <a:latin typeface="+mn-lt"/>
                <a:cs typeface="+mn-cs"/>
              </a:rPr>
              <a:t>Министерство образования и науки </a:t>
            </a:r>
            <a:br>
              <a:rPr lang="ru-RU" sz="1600" b="1" spc="50" dirty="0">
                <a:ln w="13500">
                  <a:solidFill>
                    <a:srgbClr val="BBE0E3">
                      <a:shade val="2500"/>
                      <a:alpha val="6500"/>
                    </a:srgbClr>
                  </a:solidFill>
                  <a:prstDash val="solid"/>
                </a:ln>
                <a:solidFill>
                  <a:srgbClr val="FFFFFF">
                    <a:lumMod val="95000"/>
                    <a:alpha val="95000"/>
                  </a:srgbClr>
                </a:solidFill>
                <a:latin typeface="+mn-lt"/>
                <a:cs typeface="+mn-cs"/>
              </a:rPr>
            </a:br>
            <a:r>
              <a:rPr lang="ru-RU" sz="1600" b="1" spc="50" dirty="0">
                <a:ln w="13500">
                  <a:solidFill>
                    <a:srgbClr val="BBE0E3">
                      <a:shade val="2500"/>
                      <a:alpha val="6500"/>
                    </a:srgbClr>
                  </a:solidFill>
                  <a:prstDash val="solid"/>
                </a:ln>
                <a:solidFill>
                  <a:srgbClr val="FFFFFF">
                    <a:lumMod val="95000"/>
                    <a:alpha val="95000"/>
                  </a:srgbClr>
                </a:solidFill>
                <a:latin typeface="+mn-lt"/>
                <a:cs typeface="+mn-cs"/>
              </a:rPr>
              <a:t>Краснодарского края</a:t>
            </a:r>
          </a:p>
        </p:txBody>
      </p:sp>
      <p:sp>
        <p:nvSpPr>
          <p:cNvPr id="23558" name="TextBox 10"/>
          <p:cNvSpPr txBox="1">
            <a:spLocks noChangeArrowheads="1"/>
          </p:cNvSpPr>
          <p:nvPr/>
        </p:nvSpPr>
        <p:spPr bwMode="auto">
          <a:xfrm>
            <a:off x="285750" y="4714875"/>
            <a:ext cx="44291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endParaRPr lang="ru-RU" altLang="ru-RU" sz="1400">
              <a:solidFill>
                <a:schemeClr val="bg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968542" y="3969424"/>
            <a:ext cx="4214810" cy="184665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spc="50" dirty="0">
                <a:ln w="13500">
                  <a:solidFill>
                    <a:srgbClr val="BBE0E3">
                      <a:shade val="2500"/>
                      <a:alpha val="6500"/>
                    </a:srgbClr>
                  </a:solidFill>
                  <a:prstDash val="solid"/>
                </a:ln>
                <a:solidFill>
                  <a:schemeClr val="accent2">
                    <a:lumMod val="50000"/>
                    <a:alpha val="95000"/>
                  </a:schemeClr>
                </a:solidFill>
                <a:latin typeface="+mn-lt"/>
                <a:cs typeface="+mn-cs"/>
              </a:rPr>
              <a:t>Ведущий консультант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spc="50" dirty="0">
                <a:ln w="13500">
                  <a:solidFill>
                    <a:srgbClr val="BBE0E3">
                      <a:shade val="2500"/>
                      <a:alpha val="6500"/>
                    </a:srgbClr>
                  </a:solidFill>
                  <a:prstDash val="solid"/>
                </a:ln>
                <a:solidFill>
                  <a:schemeClr val="accent2">
                    <a:lumMod val="50000"/>
                    <a:alpha val="95000"/>
                  </a:schemeClr>
                </a:solidFill>
                <a:latin typeface="+mn-lt"/>
                <a:cs typeface="+mn-cs"/>
              </a:rPr>
              <a:t>отдела общего образования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b="1" spc="50" dirty="0">
              <a:ln w="13500">
                <a:solidFill>
                  <a:srgbClr val="BBE0E3">
                    <a:shade val="2500"/>
                    <a:alpha val="6500"/>
                  </a:srgbClr>
                </a:solidFill>
                <a:prstDash val="solid"/>
              </a:ln>
              <a:solidFill>
                <a:schemeClr val="accent2">
                  <a:lumMod val="50000"/>
                  <a:alpha val="95000"/>
                </a:schemeClr>
              </a:solidFill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spc="50" dirty="0">
                <a:ln w="13500">
                  <a:solidFill>
                    <a:srgbClr val="BBE0E3">
                      <a:shade val="2500"/>
                      <a:alpha val="6500"/>
                    </a:srgbClr>
                  </a:solidFill>
                  <a:prstDash val="solid"/>
                </a:ln>
                <a:solidFill>
                  <a:schemeClr val="accent2">
                    <a:lumMod val="50000"/>
                    <a:alpha val="95000"/>
                  </a:schemeClr>
                </a:solidFill>
                <a:latin typeface="+mn-lt"/>
                <a:cs typeface="+mn-cs"/>
              </a:rPr>
              <a:t>Шипулина Наталья Анатольевна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spc="50" dirty="0">
                <a:ln w="13500">
                  <a:solidFill>
                    <a:srgbClr val="BBE0E3">
                      <a:shade val="2500"/>
                      <a:alpha val="6500"/>
                    </a:srgbClr>
                  </a:solidFill>
                  <a:prstDash val="solid"/>
                </a:ln>
                <a:solidFill>
                  <a:schemeClr val="accent2">
                    <a:lumMod val="50000"/>
                    <a:alpha val="95000"/>
                  </a:schemeClr>
                </a:solidFill>
                <a:latin typeface="+mn-lt"/>
                <a:cs typeface="+mn-cs"/>
              </a:rPr>
              <a:t>(861) 2346289. shipulina@des.kubannet.ru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spc="50" dirty="0">
              <a:ln w="13500">
                <a:solidFill>
                  <a:srgbClr val="BBE0E3">
                    <a:shade val="2500"/>
                    <a:alpha val="6500"/>
                  </a:srgbClr>
                </a:solidFill>
                <a:prstDash val="solid"/>
              </a:ln>
              <a:solidFill>
                <a:srgbClr val="FFFFFF">
                  <a:lumMod val="95000"/>
                  <a:alpha val="95000"/>
                </a:srgbClr>
              </a:solidFill>
              <a:latin typeface="+mn-lt"/>
              <a:cs typeface="+mn-cs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77770" y="1412776"/>
            <a:ext cx="5509846" cy="384720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dirty="0">
                <a:solidFill>
                  <a:schemeClr val="bg1"/>
                </a:solidFill>
                <a:latin typeface="Arial" charset="0"/>
                <a:cs typeface="+mn-cs"/>
              </a:rPr>
              <a:t>О реализации ФГОС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dirty="0">
                <a:solidFill>
                  <a:schemeClr val="bg1"/>
                </a:solidFill>
                <a:latin typeface="Arial" charset="0"/>
                <a:cs typeface="+mn-cs"/>
              </a:rPr>
              <a:t>начального общего образования </a:t>
            </a:r>
            <a:br>
              <a:rPr lang="ru-RU" sz="2200" b="1" dirty="0">
                <a:solidFill>
                  <a:schemeClr val="bg1"/>
                </a:solidFill>
                <a:latin typeface="Arial" charset="0"/>
                <a:cs typeface="+mn-cs"/>
              </a:rPr>
            </a:br>
            <a:r>
              <a:rPr lang="ru-RU" sz="2200" b="1" dirty="0">
                <a:solidFill>
                  <a:schemeClr val="bg1"/>
                </a:solidFill>
                <a:latin typeface="Arial" charset="0"/>
                <a:cs typeface="+mn-cs"/>
              </a:rPr>
              <a:t>в образовательных организациях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dirty="0">
                <a:solidFill>
                  <a:schemeClr val="bg1"/>
                </a:solidFill>
                <a:latin typeface="Arial" charset="0"/>
                <a:cs typeface="+mn-cs"/>
              </a:rPr>
              <a:t>Краснодарского края </a:t>
            </a:r>
          </a:p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Arial" charset="0"/>
                <a:cs typeface="+mn-cs"/>
              </a:rPr>
              <a:t>в штатном режиме</a:t>
            </a:r>
          </a:p>
          <a:p>
            <a:pPr algn="ctr">
              <a:defRPr/>
            </a:pPr>
            <a:endParaRPr lang="ru-RU" sz="2200" b="1" dirty="0">
              <a:solidFill>
                <a:schemeClr val="bg1"/>
              </a:solidFill>
              <a:latin typeface="Arial" charset="0"/>
              <a:cs typeface="+mn-cs"/>
            </a:endParaRPr>
          </a:p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Arial" charset="0"/>
                <a:cs typeface="+mn-cs"/>
              </a:rPr>
              <a:t>Итоговая оценка качества освоения обучающимися основной образовательной программы начального общего образования</a:t>
            </a:r>
            <a:endParaRPr lang="ru-RU" sz="22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spc="50" dirty="0">
              <a:ln w="13500">
                <a:solidFill>
                  <a:srgbClr val="BBE0E3">
                    <a:shade val="2500"/>
                    <a:alpha val="6500"/>
                  </a:srgbClr>
                </a:solidFill>
                <a:prstDash val="solid"/>
              </a:ln>
              <a:solidFill>
                <a:srgbClr val="FFFFFF">
                  <a:lumMod val="95000"/>
                  <a:alpha val="95000"/>
                </a:srgbClr>
              </a:solidFill>
              <a:latin typeface="+mn-lt"/>
              <a:cs typeface="+mn-cs"/>
            </a:endParaRPr>
          </a:p>
        </p:txBody>
      </p:sp>
      <p:pic>
        <p:nvPicPr>
          <p:cNvPr id="23561" name="Picture 11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84900" y="1412875"/>
            <a:ext cx="2921000" cy="267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0"/>
            <a:ext cx="9144000" cy="898006"/>
          </a:xfrm>
          <a:prstGeom prst="rect">
            <a:avLst/>
          </a:prstGeom>
          <a:solidFill>
            <a:srgbClr val="345C8C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076325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Нормативная база</a:t>
            </a:r>
            <a:endParaRPr lang="en-US" sz="4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4581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838" y="95250"/>
            <a:ext cx="803275" cy="80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6838" y="898525"/>
            <a:ext cx="9040812" cy="5800725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263">
              <a:buFontTx/>
              <a:buAutoNum type="arabicPeriod"/>
              <a:defRPr/>
            </a:pPr>
            <a:r>
              <a:rPr lang="ru-RU" b="1" dirty="0">
                <a:solidFill>
                  <a:srgbClr val="000066"/>
                </a:solidFill>
              </a:rPr>
              <a:t>Федеральный закон от 29.12.2012 г. № 273-ФЗ «Об образовании в Российской Федерации» (с изменениями и дополнениями).</a:t>
            </a:r>
          </a:p>
          <a:p>
            <a:pPr indent="449263">
              <a:defRPr/>
            </a:pPr>
            <a:endParaRPr lang="ru-RU" sz="700" b="1" dirty="0">
              <a:solidFill>
                <a:srgbClr val="000066"/>
              </a:solidFill>
            </a:endParaRPr>
          </a:p>
          <a:p>
            <a:pPr>
              <a:defRPr/>
            </a:pPr>
            <a:r>
              <a:rPr lang="ru-RU" b="1" dirty="0">
                <a:solidFill>
                  <a:srgbClr val="000066"/>
                </a:solidFill>
              </a:rPr>
              <a:t>2. Постановление Федеральной службы по надзору в свете защиты</a:t>
            </a:r>
          </a:p>
          <a:p>
            <a:pPr>
              <a:defRPr/>
            </a:pPr>
            <a:r>
              <a:rPr lang="ru-RU" b="1" dirty="0">
                <a:solidFill>
                  <a:srgbClr val="000066"/>
                </a:solidFill>
              </a:rPr>
              <a:t>прав потребителей и благополучия человека, Главного </a:t>
            </a:r>
            <a:r>
              <a:rPr lang="ru-RU" b="1" dirty="0" err="1">
                <a:solidFill>
                  <a:srgbClr val="000066"/>
                </a:solidFill>
              </a:rPr>
              <a:t>осударственного</a:t>
            </a:r>
            <a:endParaRPr lang="ru-RU" b="1" dirty="0">
              <a:solidFill>
                <a:srgbClr val="000066"/>
              </a:solidFill>
            </a:endParaRPr>
          </a:p>
          <a:p>
            <a:pPr>
              <a:defRPr/>
            </a:pPr>
            <a:r>
              <a:rPr lang="ru-RU" b="1" dirty="0">
                <a:solidFill>
                  <a:srgbClr val="000066"/>
                </a:solidFill>
              </a:rPr>
              <a:t>санитарного врача РФ от 29.12.2010 г. № 189 «Об утверждении СанПиН</a:t>
            </a:r>
          </a:p>
          <a:p>
            <a:pPr>
              <a:defRPr/>
            </a:pPr>
            <a:r>
              <a:rPr lang="ru-RU" b="1" dirty="0">
                <a:solidFill>
                  <a:srgbClr val="000066"/>
                </a:solidFill>
              </a:rPr>
              <a:t>2.4.2.2821-10 «Санитарно-эпидемиологические требования к условиям и</a:t>
            </a:r>
          </a:p>
          <a:p>
            <a:pPr>
              <a:defRPr/>
            </a:pPr>
            <a:r>
              <a:rPr lang="ru-RU" b="1" dirty="0">
                <a:solidFill>
                  <a:srgbClr val="000066"/>
                </a:solidFill>
              </a:rPr>
              <a:t>организации обучения в общеобразовательных учреждениях» (с изменениями).</a:t>
            </a:r>
          </a:p>
          <a:p>
            <a:pPr>
              <a:defRPr/>
            </a:pPr>
            <a:endParaRPr lang="ru-RU" sz="1200" b="1" dirty="0">
              <a:solidFill>
                <a:srgbClr val="000066"/>
              </a:solidFill>
            </a:endParaRPr>
          </a:p>
          <a:p>
            <a:pPr>
              <a:defRPr/>
            </a:pPr>
            <a:r>
              <a:rPr lang="ru-RU" b="1" dirty="0">
                <a:solidFill>
                  <a:srgbClr val="000066"/>
                </a:solidFill>
              </a:rPr>
              <a:t>3. Приказ Министерства образования и науки Российской Федерации от 06.10.2009 г. № 373 «Об утверждении и введении в действие федерального государственного образовательного стандарта начального общего образования» (с изменениями и дополнениями </a:t>
            </a:r>
            <a:r>
              <a:rPr lang="ru-RU" sz="1400" b="1" dirty="0">
                <a:solidFill>
                  <a:srgbClr val="FF0000"/>
                </a:solidFill>
              </a:rPr>
              <a:t>(приказ </a:t>
            </a:r>
            <a:r>
              <a:rPr lang="ru-RU" sz="1400" b="1" dirty="0" err="1">
                <a:solidFill>
                  <a:srgbClr val="FF0000"/>
                </a:solidFill>
              </a:rPr>
              <a:t>Минобрнауки</a:t>
            </a:r>
            <a:r>
              <a:rPr lang="ru-RU" sz="1400" b="1" dirty="0">
                <a:solidFill>
                  <a:srgbClr val="FF0000"/>
                </a:solidFill>
              </a:rPr>
              <a:t> России от 29.12.2014 №1643).</a:t>
            </a:r>
          </a:p>
          <a:p>
            <a:pPr>
              <a:defRPr/>
            </a:pPr>
            <a:endParaRPr lang="ru-RU" sz="1050" b="1" dirty="0">
              <a:solidFill>
                <a:srgbClr val="000066"/>
              </a:solidFill>
            </a:endParaRPr>
          </a:p>
          <a:p>
            <a:pPr>
              <a:defRPr/>
            </a:pPr>
            <a:r>
              <a:rPr lang="ru-RU" b="1" dirty="0">
                <a:solidFill>
                  <a:srgbClr val="000066"/>
                </a:solidFill>
              </a:rPr>
              <a:t>4. Приказ Министерства образования и науки Российской Федерации от 30.11.2013 № 1015 «Об утверждении Порядка организации и осуществления образовательной деятельности по основным общеобразовательным программам – образовательным программам начального общего, основного общего и среднего общего образования» (с изменениями и дополнениями )</a:t>
            </a:r>
          </a:p>
          <a:p>
            <a:pPr>
              <a:defRPr/>
            </a:pPr>
            <a:endParaRPr lang="ru-RU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0"/>
            <a:ext cx="9144000" cy="836714"/>
          </a:xfrm>
          <a:prstGeom prst="rect">
            <a:avLst/>
          </a:prstGeom>
          <a:solidFill>
            <a:srgbClr val="345C8C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076325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Нормативная база</a:t>
            </a:r>
            <a:endParaRPr lang="en-US" sz="4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5605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838" y="95250"/>
            <a:ext cx="741362" cy="74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6838" y="862013"/>
            <a:ext cx="8640762" cy="55943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000066"/>
                </a:solidFill>
              </a:rPr>
              <a:t>5. Приказ Министерства образования и науки Российской Федерации от 31 марта 2014 г. № 253 «Об утверждении федерального перечня учебников, рекомендуемых к использованию при реализации имеющих государственную аккредитацию образовательных программ начального общего, основного общего, среднего общего образования».</a:t>
            </a:r>
          </a:p>
          <a:p>
            <a:pPr>
              <a:defRPr/>
            </a:pPr>
            <a:endParaRPr lang="ru-RU" sz="1050" b="1" dirty="0">
              <a:solidFill>
                <a:srgbClr val="000066"/>
              </a:solidFill>
            </a:endParaRPr>
          </a:p>
          <a:p>
            <a:pPr>
              <a:defRPr/>
            </a:pPr>
            <a:r>
              <a:rPr lang="ru-RU" b="1" dirty="0">
                <a:solidFill>
                  <a:srgbClr val="000066"/>
                </a:solidFill>
              </a:rPr>
              <a:t>6. Письмо Министерства образования и науки Российской Федерации от 09.06.2012 г. № 03-470 «О разработке и учебно-методическому обеспечению Программы формирования экологической культуры здорового и безопасного образа жизни основной образовательной программы начального общего образования».</a:t>
            </a:r>
          </a:p>
          <a:p>
            <a:pPr>
              <a:defRPr/>
            </a:pPr>
            <a:endParaRPr lang="ru-RU" sz="1100" b="1" dirty="0">
              <a:solidFill>
                <a:srgbClr val="000066"/>
              </a:solidFill>
            </a:endParaRPr>
          </a:p>
          <a:p>
            <a:pPr>
              <a:defRPr/>
            </a:pPr>
            <a:r>
              <a:rPr lang="ru-RU" b="1" dirty="0">
                <a:solidFill>
                  <a:srgbClr val="000066"/>
                </a:solidFill>
              </a:rPr>
              <a:t>7. Письмо министерства образования и науки Краснодарского края</a:t>
            </a:r>
          </a:p>
          <a:p>
            <a:pPr>
              <a:defRPr/>
            </a:pPr>
            <a:r>
              <a:rPr lang="ru-RU" b="1" dirty="0">
                <a:solidFill>
                  <a:srgbClr val="000066"/>
                </a:solidFill>
              </a:rPr>
              <a:t>от 20.08.2014 г. № 47-12136/14-14 «О формировании учебных планов</a:t>
            </a:r>
          </a:p>
          <a:p>
            <a:pPr>
              <a:defRPr/>
            </a:pPr>
            <a:r>
              <a:rPr lang="ru-RU" b="1" dirty="0">
                <a:solidFill>
                  <a:srgbClr val="000066"/>
                </a:solidFill>
              </a:rPr>
              <a:t>образовательных организаций Краснодарского края в 2014–2015 учебном году».</a:t>
            </a:r>
          </a:p>
          <a:p>
            <a:pPr>
              <a:defRPr/>
            </a:pPr>
            <a:endParaRPr lang="ru-RU" sz="1200" b="1" dirty="0">
              <a:solidFill>
                <a:srgbClr val="000066"/>
              </a:solidFill>
            </a:endParaRPr>
          </a:p>
          <a:p>
            <a:pPr>
              <a:defRPr/>
            </a:pPr>
            <a:r>
              <a:rPr lang="ru-RU" b="1" dirty="0">
                <a:solidFill>
                  <a:srgbClr val="000066"/>
                </a:solidFill>
              </a:rPr>
              <a:t>8. Письмо министерства образования и науки Краснодарского края</a:t>
            </a:r>
          </a:p>
          <a:p>
            <a:pPr>
              <a:defRPr/>
            </a:pPr>
            <a:r>
              <a:rPr lang="ru-RU" b="1" dirty="0">
                <a:solidFill>
                  <a:srgbClr val="000066"/>
                </a:solidFill>
              </a:rPr>
              <a:t>от 26.07.2013 г. № 47-10886/13-14 «О рекомендациях по составлению</a:t>
            </a:r>
          </a:p>
          <a:p>
            <a:pPr>
              <a:defRPr/>
            </a:pPr>
            <a:r>
              <a:rPr lang="ru-RU" b="1" dirty="0">
                <a:solidFill>
                  <a:srgbClr val="000066"/>
                </a:solidFill>
              </a:rPr>
              <a:t>рабочих программ учебных предметов, курсов и календарно-тематического планирования».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-1"/>
            <a:ext cx="9144000" cy="1052513"/>
          </a:xfrm>
          <a:prstGeom prst="rect">
            <a:avLst/>
          </a:prstGeom>
          <a:solidFill>
            <a:srgbClr val="345C8C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076325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Нормативная база</a:t>
            </a:r>
            <a:endParaRPr lang="en-US" sz="4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6629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838" y="95250"/>
            <a:ext cx="957262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8425" y="1058863"/>
            <a:ext cx="8866188" cy="57324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000066"/>
                </a:solidFill>
              </a:rPr>
              <a:t>9. Письмо министерства образования и науки Краснодарского края</a:t>
            </a:r>
          </a:p>
          <a:p>
            <a:pPr>
              <a:defRPr/>
            </a:pPr>
            <a:r>
              <a:rPr lang="ru-RU" b="1" dirty="0">
                <a:solidFill>
                  <a:srgbClr val="000066"/>
                </a:solidFill>
              </a:rPr>
              <a:t>от 27.09.2012 г. № 47-14801/12-14 «О преподавании комплексного учебного</a:t>
            </a:r>
          </a:p>
          <a:p>
            <a:pPr>
              <a:defRPr/>
            </a:pPr>
            <a:r>
              <a:rPr lang="ru-RU" b="1" dirty="0">
                <a:solidFill>
                  <a:srgbClr val="000066"/>
                </a:solidFill>
              </a:rPr>
              <a:t>предмета «Основы религиозных культур и светской этики». </a:t>
            </a:r>
          </a:p>
          <a:p>
            <a:pPr>
              <a:defRPr/>
            </a:pPr>
            <a:endParaRPr lang="ru-RU" sz="1100" b="1" dirty="0">
              <a:solidFill>
                <a:srgbClr val="000066"/>
              </a:solidFill>
            </a:endParaRPr>
          </a:p>
          <a:p>
            <a:pPr>
              <a:defRPr/>
            </a:pPr>
            <a:r>
              <a:rPr lang="ru-RU" b="1" dirty="0">
                <a:solidFill>
                  <a:srgbClr val="000066"/>
                </a:solidFill>
              </a:rPr>
              <a:t>10. Письмо департамента образования и науки Краснодарского края</a:t>
            </a:r>
          </a:p>
          <a:p>
            <a:pPr>
              <a:defRPr/>
            </a:pPr>
            <a:r>
              <a:rPr lang="ru-RU" b="1" dirty="0">
                <a:solidFill>
                  <a:srgbClr val="000066"/>
                </a:solidFill>
              </a:rPr>
              <a:t>от 09.11.2011 г. № 47-17958/11-14 «О методических рекомендациях по</a:t>
            </a:r>
          </a:p>
          <a:p>
            <a:pPr>
              <a:defRPr/>
            </a:pPr>
            <a:r>
              <a:rPr lang="ru-RU" b="1" dirty="0">
                <a:solidFill>
                  <a:srgbClr val="000066"/>
                </a:solidFill>
              </a:rPr>
              <a:t>реализации внеурочной деятельности в общеобразовательных учреждениях».</a:t>
            </a:r>
          </a:p>
          <a:p>
            <a:pPr>
              <a:defRPr/>
            </a:pPr>
            <a:endParaRPr lang="ru-RU" sz="1100" b="1" dirty="0">
              <a:solidFill>
                <a:srgbClr val="000066"/>
              </a:solidFill>
            </a:endParaRPr>
          </a:p>
          <a:p>
            <a:pPr>
              <a:defRPr/>
            </a:pPr>
            <a:r>
              <a:rPr lang="ru-RU" b="1" dirty="0">
                <a:solidFill>
                  <a:srgbClr val="000066"/>
                </a:solidFill>
              </a:rPr>
              <a:t>11. Письмо департамента образования и науки Краснодарского края</a:t>
            </a:r>
          </a:p>
          <a:p>
            <a:pPr>
              <a:defRPr/>
            </a:pPr>
            <a:r>
              <a:rPr lang="ru-RU" b="1" dirty="0">
                <a:solidFill>
                  <a:srgbClr val="000066"/>
                </a:solidFill>
              </a:rPr>
              <a:t>от 25.01.2012 г. № 47-786/12-14 «О содержательных и организационных</a:t>
            </a:r>
          </a:p>
          <a:p>
            <a:pPr>
              <a:defRPr/>
            </a:pPr>
            <a:r>
              <a:rPr lang="ru-RU" b="1" dirty="0">
                <a:solidFill>
                  <a:srgbClr val="000066"/>
                </a:solidFill>
              </a:rPr>
              <a:t>особенностях внеурочной деятельности в рамках реализации ФГОС НОО».</a:t>
            </a:r>
          </a:p>
          <a:p>
            <a:pPr>
              <a:defRPr/>
            </a:pPr>
            <a:endParaRPr lang="ru-RU" sz="1050" b="1" dirty="0">
              <a:solidFill>
                <a:srgbClr val="000066"/>
              </a:solidFill>
            </a:endParaRPr>
          </a:p>
          <a:p>
            <a:pPr>
              <a:defRPr/>
            </a:pPr>
            <a:r>
              <a:rPr lang="ru-RU" b="1" dirty="0">
                <a:solidFill>
                  <a:srgbClr val="000066"/>
                </a:solidFill>
              </a:rPr>
              <a:t>12. Письмо министерства образования и науки Краснодарского края</a:t>
            </a:r>
          </a:p>
          <a:p>
            <a:pPr>
              <a:defRPr/>
            </a:pPr>
            <a:r>
              <a:rPr lang="ru-RU" b="1" dirty="0">
                <a:solidFill>
                  <a:srgbClr val="000066"/>
                </a:solidFill>
              </a:rPr>
              <a:t>от 27.09.2012 г. № 47-14800/12-14 «Об организации внеурочной деятельности в общеобразовательных учреждениях, реализующих ФГОС начального и основного общего образования».</a:t>
            </a:r>
          </a:p>
          <a:p>
            <a:pPr>
              <a:defRPr/>
            </a:pPr>
            <a:endParaRPr lang="ru-RU" sz="1000" b="1" dirty="0">
              <a:solidFill>
                <a:srgbClr val="000066"/>
              </a:solidFill>
            </a:endParaRPr>
          </a:p>
          <a:p>
            <a:pPr>
              <a:defRPr/>
            </a:pPr>
            <a:r>
              <a:rPr lang="ru-RU" b="1" dirty="0">
                <a:solidFill>
                  <a:srgbClr val="000066"/>
                </a:solidFill>
              </a:rPr>
              <a:t>13. Письмо министерства образования и науки Краснодарского края</a:t>
            </a:r>
          </a:p>
          <a:p>
            <a:pPr>
              <a:defRPr/>
            </a:pPr>
            <a:r>
              <a:rPr lang="ru-RU" b="1" dirty="0">
                <a:solidFill>
                  <a:srgbClr val="000066"/>
                </a:solidFill>
              </a:rPr>
              <a:t>от 12.05.2014 № 47-6501/14-14 «О формировании итоговой оценки качества освоения ООП НОО».</a:t>
            </a: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6512" y="-16532"/>
            <a:ext cx="9180512" cy="9579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Изменения  и дополнения в ФГОС НОО</a:t>
            </a:r>
          </a:p>
        </p:txBody>
      </p:sp>
      <p:pic>
        <p:nvPicPr>
          <p:cNvPr id="27653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1" name="Объект 3"/>
          <p:cNvGraphicFramePr>
            <a:graphicFrameLocks/>
          </p:cNvGraphicFramePr>
          <p:nvPr/>
        </p:nvGraphicFramePr>
        <p:xfrm>
          <a:off x="107950" y="1052513"/>
          <a:ext cx="8928100" cy="5884862"/>
        </p:xfrm>
        <a:graphic>
          <a:graphicData uri="http://schemas.openxmlformats.org/drawingml/2006/table">
            <a:tbl>
              <a:tblPr firstRow="1" firstCol="1" bandRow="1"/>
              <a:tblGrid>
                <a:gridCol w="3122396"/>
                <a:gridCol w="5805704"/>
              </a:tblGrid>
              <a:tr h="822984"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от: 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 ноября 2010 г.,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22 сентября 2011 г., 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18 декабря 2012 г.</a:t>
                      </a:r>
                      <a:endParaRPr lang="ru-RU" sz="14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07" marR="384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от: 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 ноября 2010 г., 22 сентября 2011 г., 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18 декабря 2012 г.,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 декабря 2014 г.</a:t>
                      </a:r>
                      <a:endParaRPr lang="ru-RU" sz="1800" b="1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8407" marR="384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08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образовательное учреждение</a:t>
                      </a:r>
                    </a:p>
                  </a:txBody>
                  <a:tcPr marL="38407" marR="384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организация, осуществляющая образовательную деятельность</a:t>
                      </a:r>
                    </a:p>
                  </a:txBody>
                  <a:tcPr marL="38407" marR="384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08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участники образовательного процесса</a:t>
                      </a:r>
                    </a:p>
                  </a:txBody>
                  <a:tcPr marL="38407" marR="384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участники образовательных отношений</a:t>
                      </a:r>
                    </a:p>
                  </a:txBody>
                  <a:tcPr marL="38407" marR="384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4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образовательный процесс</a:t>
                      </a:r>
                    </a:p>
                  </a:txBody>
                  <a:tcPr marL="38407" marR="384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образовательная деятельность</a:t>
                      </a:r>
                    </a:p>
                  </a:txBody>
                  <a:tcPr marL="38407" marR="384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08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</a:t>
                      </a:r>
                      <a:r>
                        <a:rPr lang="ru-RU" sz="16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ступени</a:t>
                      </a:r>
                      <a:r>
                        <a:rPr lang="ru-RU" sz="1600" b="1" kern="1200" baseline="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начального</a:t>
                      </a:r>
                      <a:r>
                        <a:rPr lang="ru-RU" sz="16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общего образования</a:t>
                      </a:r>
                    </a:p>
                  </a:txBody>
                  <a:tcPr marL="38407" marR="384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при получении </a:t>
                      </a:r>
                      <a:r>
                        <a:rPr lang="ru-RU" sz="16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начального </a:t>
                      </a:r>
                      <a:r>
                        <a:rPr lang="ru-RU" sz="1600" b="1" kern="1200" dirty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общего образования</a:t>
                      </a:r>
                    </a:p>
                  </a:txBody>
                  <a:tcPr marL="38407" marR="384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98910"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2. Стандарт учитывает образовательные потребности детей с ограниченными возможностями здоровья</a:t>
                      </a:r>
                      <a:endParaRPr lang="ru-RU" sz="16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07" marR="384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45720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2. В целях обеспечения реализации права на образование обучающихся с ограниченными возможностями здоровья применяется настоящий Стандарт с учетом специальных требований и (или) федеральный государственный образовательный стандарт начального общего образования обучающихся с ограниченными возможностями здоровья и (или) федеральный государственный образовательный стандарт образования обучающихся с умственной отсталостью (интеллектуальными нарушениями).</a:t>
                      </a:r>
                      <a:endParaRPr lang="ru-RU" sz="16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07" marR="384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6512" y="-16532"/>
            <a:ext cx="9180512" cy="9579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Изменения  и дополнения в ФГОС НОО</a:t>
            </a:r>
          </a:p>
        </p:txBody>
      </p:sp>
      <p:pic>
        <p:nvPicPr>
          <p:cNvPr id="28677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1" name="Объект 3"/>
          <p:cNvGraphicFramePr>
            <a:graphicFrameLocks/>
          </p:cNvGraphicFramePr>
          <p:nvPr/>
        </p:nvGraphicFramePr>
        <p:xfrm>
          <a:off x="88900" y="2060575"/>
          <a:ext cx="8929688" cy="2438400"/>
        </p:xfrm>
        <a:graphic>
          <a:graphicData uri="http://schemas.openxmlformats.org/drawingml/2006/table">
            <a:tbl>
              <a:tblPr firstRow="1" firstCol="1" bandRow="1"/>
              <a:tblGrid>
                <a:gridCol w="3834979"/>
                <a:gridCol w="5094709"/>
              </a:tblGrid>
              <a:tr h="761951"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3. Стандарт является основой объективной оценки </a:t>
                      </a:r>
                      <a:r>
                        <a:rPr lang="ru-RU" sz="20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уровня </a:t>
                      </a:r>
                      <a:r>
                        <a:rPr lang="ru-RU" sz="20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образования обучающихся </a:t>
                      </a:r>
                      <a:r>
                        <a:rPr lang="ru-RU" sz="20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ступени</a:t>
                      </a:r>
                      <a:r>
                        <a:rPr lang="ru-RU" sz="20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начального общего образования.</a:t>
                      </a:r>
                      <a:endParaRPr lang="ru-RU" sz="20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14" marR="384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3. Стандарт является основой объективной оценки </a:t>
                      </a:r>
                      <a:r>
                        <a:rPr lang="ru-RU" sz="20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соответствия установленным требованиям образовательной деятельности и подготовки обучающихся</a:t>
                      </a:r>
                      <a:r>
                        <a:rPr lang="ru-RU" sz="20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освоивших основную образовательную программу начального общего образования, </a:t>
                      </a:r>
                      <a:r>
                        <a:rPr lang="ru-RU" sz="20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независимо от формы получения образования и формы обучения</a:t>
                      </a:r>
                      <a:endParaRPr lang="ru-RU" sz="2000" b="1" kern="1200" dirty="0">
                        <a:solidFill>
                          <a:srgbClr val="FF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14" marR="384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6512" y="-16532"/>
            <a:ext cx="9180512" cy="9579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Изменения  и дополнения в ФГОС НОО</a:t>
            </a:r>
          </a:p>
        </p:txBody>
      </p:sp>
      <p:pic>
        <p:nvPicPr>
          <p:cNvPr id="29701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1" name="Объект 3"/>
          <p:cNvGraphicFramePr>
            <a:graphicFrameLocks/>
          </p:cNvGraphicFramePr>
          <p:nvPr/>
        </p:nvGraphicFramePr>
        <p:xfrm>
          <a:off x="107950" y="1052513"/>
          <a:ext cx="8928100" cy="5889625"/>
        </p:xfrm>
        <a:graphic>
          <a:graphicData uri="http://schemas.openxmlformats.org/drawingml/2006/table">
            <a:tbl>
              <a:tblPr firstRow="1" firstCol="1" bandRow="1"/>
              <a:tblGrid>
                <a:gridCol w="3240036"/>
                <a:gridCol w="5688064"/>
              </a:tblGrid>
              <a:tr h="5889625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0688" algn="l"/>
                        </a:tabLst>
                      </a:pPr>
                      <a:r>
                        <a:rPr lang="ru-RU" sz="16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4. Нормативный </a:t>
                      </a:r>
                      <a:r>
                        <a:rPr lang="ru-RU" sz="16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срок освоения </a:t>
                      </a:r>
                      <a:r>
                        <a:rPr lang="ru-RU" sz="16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основной образовательной программы начального общего образования </a:t>
                      </a:r>
                      <a:r>
                        <a:rPr lang="ru-RU" sz="16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составляет четыре года</a:t>
                      </a:r>
                      <a:endParaRPr lang="ru-RU" sz="1600" b="1" kern="1200" dirty="0">
                        <a:solidFill>
                          <a:srgbClr val="FF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07" marR="384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4. Начальное общее образование </a:t>
                      </a:r>
                      <a:r>
                        <a:rPr lang="ru-RU" sz="16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может быть получено:</a:t>
                      </a:r>
                    </a:p>
                    <a:p>
                      <a:r>
                        <a:rPr lang="ru-RU" sz="16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организациях</a:t>
                      </a:r>
                      <a:r>
                        <a:rPr lang="ru-RU" sz="16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осуществляющих образовательную деятельность (в очной, очно-заочной или заочной форме);</a:t>
                      </a:r>
                    </a:p>
                    <a:p>
                      <a:r>
                        <a:rPr lang="ru-RU" sz="16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вне организаций</a:t>
                      </a:r>
                      <a:r>
                        <a:rPr lang="ru-RU" sz="16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осуществляющих образовательную деятельность, в форме семейного образования.</a:t>
                      </a:r>
                    </a:p>
                    <a:p>
                      <a:r>
                        <a:rPr lang="ru-RU" sz="16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Допускается</a:t>
                      </a:r>
                      <a:r>
                        <a:rPr lang="ru-RU" sz="16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сочетание различных форм </a:t>
                      </a:r>
                      <a:r>
                        <a:rPr lang="ru-RU" sz="16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получения образования и форм обучения.</a:t>
                      </a:r>
                    </a:p>
                    <a:p>
                      <a:r>
                        <a:rPr lang="ru-RU" sz="16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Срок получения </a:t>
                      </a:r>
                      <a:r>
                        <a:rPr lang="ru-RU" sz="16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начального общего образования составляет </a:t>
                      </a:r>
                      <a:r>
                        <a:rPr lang="ru-RU" sz="16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четыре года</a:t>
                      </a:r>
                      <a:r>
                        <a:rPr lang="ru-RU" sz="16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а для </a:t>
                      </a:r>
                      <a:r>
                        <a:rPr lang="ru-RU" sz="16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инвалидов и лиц с ограниченными возможностями здоровья </a:t>
                      </a:r>
                      <a:r>
                        <a:rPr lang="ru-RU" sz="16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при обучении по адаптированным основным образовательным программам начального общего образования, независимо от применяемых образовательных технологий, </a:t>
                      </a:r>
                      <a:r>
                        <a:rPr lang="ru-RU" sz="16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увеличивается не более чем на два года</a:t>
                      </a:r>
                      <a:r>
                        <a:rPr lang="ru-RU" sz="16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</a:t>
                      </a:r>
                    </a:p>
                    <a:p>
                      <a:r>
                        <a:rPr lang="ru-RU" sz="16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образовательной организации, реализующей интегрированные образовательные программы в области искусств, при реализации образовательной программы начального общего образования обеспечиваются условия для приобретения обучающимися знаний, умений и навыков в области выбранного вида искусств, опыта творческой деятельности и осуществления подготовки обучающихся к получению профессионального образования в области искусств.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07" marR="384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6512" y="-16532"/>
            <a:ext cx="9180512" cy="9579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Изменения  и дополнения в ФГОС НОО</a:t>
            </a:r>
          </a:p>
        </p:txBody>
      </p:sp>
      <p:pic>
        <p:nvPicPr>
          <p:cNvPr id="30725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1" name="Объект 3"/>
          <p:cNvGraphicFramePr>
            <a:graphicFrameLocks/>
          </p:cNvGraphicFramePr>
          <p:nvPr/>
        </p:nvGraphicFramePr>
        <p:xfrm>
          <a:off x="107950" y="1052513"/>
          <a:ext cx="8928100" cy="5678487"/>
        </p:xfrm>
        <a:graphic>
          <a:graphicData uri="http://schemas.openxmlformats.org/drawingml/2006/table">
            <a:tbl>
              <a:tblPr firstRow="1" firstCol="1" bandRow="1"/>
              <a:tblGrid>
                <a:gridCol w="3456039"/>
                <a:gridCol w="5472061"/>
              </a:tblGrid>
              <a:tr h="15773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5. Стандарт разработан с учетом региональных, национальных и этнокультурных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потребностей </a:t>
                      </a: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народов Российской Федерации.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960688" algn="l"/>
                        </a:tabLst>
                      </a:pPr>
                      <a:endParaRPr lang="ru-RU" sz="18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07" marR="384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5. Стандарт разработан с учетом региональных, национальных и этнокультурных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особенностей</a:t>
                      </a: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народов Российской Федерации.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07" marR="384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11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11. </a:t>
                      </a:r>
                      <a:r>
                        <a:rPr lang="ru-RU" sz="1800" b="1" kern="1200" dirty="0" err="1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Метапредметные</a:t>
                      </a: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результаты освоения основной образовательной программы начального общего образования должны отражать: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16) умение работать в материальной и информационной среде начального общего образования (в том числе с учебными моделями) в соответствии с содержанием конкретного учебного предмета.</a:t>
                      </a:r>
                      <a:endParaRPr lang="ru-RU" sz="18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07" marR="384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11. </a:t>
                      </a:r>
                      <a:r>
                        <a:rPr lang="ru-RU" sz="1800" b="1" kern="1200" dirty="0" err="1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Метапредметные</a:t>
                      </a: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результаты освоения основной образовательной программы начального общего образования должны отражать: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16) умение работать в материальной и информационной среде начального общего образования (в том числе с учебными моделями) в соответствии с содержанием конкретного учебного предмета;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формирование начального уровня культуры пользования словарями в системе универсальных учебных действий.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07" marR="384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6512" y="-16532"/>
            <a:ext cx="9180512" cy="9579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Изменения  и дополнения в ФГОС НОО</a:t>
            </a:r>
          </a:p>
        </p:txBody>
      </p:sp>
      <p:pic>
        <p:nvPicPr>
          <p:cNvPr id="31749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1" name="Объект 3"/>
          <p:cNvGraphicFramePr>
            <a:graphicFrameLocks/>
          </p:cNvGraphicFramePr>
          <p:nvPr/>
        </p:nvGraphicFramePr>
        <p:xfrm>
          <a:off x="107950" y="1052513"/>
          <a:ext cx="8928100" cy="5257800"/>
        </p:xfrm>
        <a:graphic>
          <a:graphicData uri="http://schemas.openxmlformats.org/drawingml/2006/table">
            <a:tbl>
              <a:tblPr firstRow="1" firstCol="1" bandRow="1"/>
              <a:tblGrid>
                <a:gridCol w="3456039"/>
                <a:gridCol w="5472061"/>
              </a:tblGrid>
              <a:tr h="4839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r>
                        <a:rPr lang="ru-RU" sz="20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12.7. Физическая культура: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r>
                        <a:rPr lang="ru-RU" sz="20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3) формирование навыка систематического наблюдения за своим физическим состоянием, величиной физических нагрузок, данных мониторинга здоровья (рост, масса тела и др.), показателей развития основных физических качеств (силы, быстроты, выносливости, координации, гибкости).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endParaRPr lang="ru-RU" sz="20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07" marR="384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r>
                        <a:rPr lang="ru-RU" sz="20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12.7. Физическая культура: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endParaRPr lang="ru-RU" sz="2000" b="1" kern="1200" dirty="0" smtClean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r>
                        <a:rPr lang="ru-RU" sz="20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3) формирование навыка систематического наблюдения за своим физическим состоянием, величиной физических нагрузок, данных мониторинга здоровья (рост, масса тела и др.), показателей развития основных физических качеств (силы, быстроты, выносливости, координации, гибкости), </a:t>
                      </a:r>
                      <a:r>
                        <a:rPr lang="ru-RU" sz="20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том числе подготовка к выполнению нормативов Всероссийского физкультурно-спортивного комплекса "Готов к труду и обороне" (ГТО).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endParaRPr lang="ru-RU" sz="20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07" marR="384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6512" y="-16532"/>
            <a:ext cx="9180512" cy="9579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Изменения  и дополнения в ФГОС НОО</a:t>
            </a:r>
          </a:p>
        </p:txBody>
      </p:sp>
      <p:pic>
        <p:nvPicPr>
          <p:cNvPr id="32773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1" name="Объект 3"/>
          <p:cNvGraphicFramePr>
            <a:graphicFrameLocks/>
          </p:cNvGraphicFramePr>
          <p:nvPr/>
        </p:nvGraphicFramePr>
        <p:xfrm>
          <a:off x="107950" y="1052513"/>
          <a:ext cx="8928100" cy="5541962"/>
        </p:xfrm>
        <a:graphic>
          <a:graphicData uri="http://schemas.openxmlformats.org/drawingml/2006/table">
            <a:tbl>
              <a:tblPr firstRow="1" firstCol="1" bandRow="1"/>
              <a:tblGrid>
                <a:gridCol w="3456039"/>
                <a:gridCol w="5472061"/>
              </a:tblGrid>
              <a:tr h="55419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15. Основная образовательная программа начального общего образования содержит обязательную часть и часть, формируемую участниками образовательного процесса.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…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Организационный раздел включает: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учебный план начального общего образования;</a:t>
                      </a:r>
                    </a:p>
                    <a:p>
                      <a:endParaRPr lang="ru-RU" sz="1800" b="1" kern="1200" dirty="0" smtClean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план внеурочной деятельности;</a:t>
                      </a:r>
                    </a:p>
                    <a:p>
                      <a:endParaRPr lang="ru-RU" sz="1800" b="1" kern="1200" dirty="0" smtClean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систему условий реализации основной образовательной программы в соответствии с требованиями Стандарта.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endParaRPr lang="ru-RU" sz="18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07" marR="384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15. Основная образовательная программа начального общего образования содержит обязательную часть и часть, формируемую участниками образовательного процесса.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…</a:t>
                      </a:r>
                    </a:p>
                    <a:p>
                      <a:endParaRPr lang="ru-RU" sz="1800" b="1" kern="1200" dirty="0" smtClean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endParaRPr lang="ru-RU" sz="1800" b="1" kern="1200" dirty="0" smtClean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Организационный раздел включает:</a:t>
                      </a:r>
                    </a:p>
                    <a:p>
                      <a:endParaRPr lang="ru-RU" sz="1800" b="1" kern="1200" dirty="0" smtClean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учебный план начального общего образования;</a:t>
                      </a:r>
                    </a:p>
                    <a:p>
                      <a:endParaRPr lang="ru-RU" sz="1800" b="1" kern="1200" dirty="0" smtClean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план внеурочной деятельности, </a:t>
                      </a:r>
                    </a:p>
                    <a:p>
                      <a:endParaRPr lang="ru-RU" sz="1800" b="1" kern="1200" dirty="0" smtClean="0">
                        <a:solidFill>
                          <a:srgbClr val="FF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календарный учебный график;</a:t>
                      </a:r>
                    </a:p>
                    <a:p>
                      <a:endParaRPr lang="ru-RU" sz="1800" b="1" kern="1200" dirty="0" smtClean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систему условий реализации основной образовательной программы в соответствии с требованиями Стандарта.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endParaRPr lang="ru-RU" sz="18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07" marR="384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6512" y="-16532"/>
            <a:ext cx="9180512" cy="9579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Изменения  и дополнения в ФГОС НОО</a:t>
            </a:r>
          </a:p>
        </p:txBody>
      </p:sp>
      <p:pic>
        <p:nvPicPr>
          <p:cNvPr id="33797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1" name="Объект 3"/>
          <p:cNvGraphicFramePr>
            <a:graphicFrameLocks/>
          </p:cNvGraphicFramePr>
          <p:nvPr/>
        </p:nvGraphicFramePr>
        <p:xfrm>
          <a:off x="107950" y="1052513"/>
          <a:ext cx="8928100" cy="3470275"/>
        </p:xfrm>
        <a:graphic>
          <a:graphicData uri="http://schemas.openxmlformats.org/drawingml/2006/table">
            <a:tbl>
              <a:tblPr firstRow="1" firstCol="1" bandRow="1"/>
              <a:tblGrid>
                <a:gridCol w="3456039"/>
                <a:gridCol w="5472061"/>
              </a:tblGrid>
              <a:tr h="34702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Основная образовательная программа</a:t>
                      </a: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начального общего образования в имеющем государственную аккредитацию образовательном учреждении разрабатывается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основе примерной основной образовательной программы </a:t>
                      </a: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начального общего образования.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endParaRPr lang="ru-RU" sz="18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07" marR="384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Организация, осуществляющая образовательную деятельность по имеющим государственную аккредитацию основным образовательным программам начального общего образования, разрабатывает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основную образовательную программу</a:t>
                      </a: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начального общего образования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соответствии со Стандартом и с учетом примерной основной образовательной программы начального общего образования.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endParaRPr lang="ru-RU" sz="18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07" marR="384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6512" y="-16532"/>
            <a:ext cx="9180512" cy="9579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Изменения  и дополнения в ФГОС НОО</a:t>
            </a:r>
          </a:p>
        </p:txBody>
      </p:sp>
      <p:pic>
        <p:nvPicPr>
          <p:cNvPr id="34821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1" name="Объект 3"/>
          <p:cNvGraphicFramePr>
            <a:graphicFrameLocks/>
          </p:cNvGraphicFramePr>
          <p:nvPr/>
        </p:nvGraphicFramePr>
        <p:xfrm>
          <a:off x="107950" y="1052513"/>
          <a:ext cx="8928100" cy="5048250"/>
        </p:xfrm>
        <a:graphic>
          <a:graphicData uri="http://schemas.openxmlformats.org/drawingml/2006/table">
            <a:tbl>
              <a:tblPr firstRow="1" firstCol="1" bandRow="1"/>
              <a:tblGrid>
                <a:gridCol w="4248048"/>
                <a:gridCol w="4680052"/>
              </a:tblGrid>
              <a:tr h="50482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17.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основной образовательной программы </a:t>
                      </a: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начального общего образования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осуществляется самим </a:t>
                      </a: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образовательным учреждением. При отсутствии возможности для реализации внеурочной деятельности образовательное учреждение в рамках соответствующих государственных (муниципальных) заданий, формируемых учредителем,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использует возможности образовательных учреждений дополнительного образования детей, организаций культуры и спорта.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endParaRPr lang="ru-RU" sz="18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07" marR="384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17.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Образовательные программы </a:t>
                      </a: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начального общего образования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реализуются</a:t>
                      </a: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организацией, осуществляющей образовательную деятельность, как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самостоятельно</a:t>
                      </a: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так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</a:t>
                      </a: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посредством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сетевых форм </a:t>
                      </a: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их реализации.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endParaRPr lang="ru-RU" sz="1800" b="1" kern="1200" dirty="0">
                        <a:solidFill>
                          <a:srgbClr val="FF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07" marR="384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6512" y="-16532"/>
            <a:ext cx="9180512" cy="9579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Изменения  и дополнения в ФГОС НОО</a:t>
            </a:r>
          </a:p>
        </p:txBody>
      </p:sp>
      <p:pic>
        <p:nvPicPr>
          <p:cNvPr id="35845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1" name="Объект 3"/>
          <p:cNvGraphicFramePr>
            <a:graphicFrameLocks/>
          </p:cNvGraphicFramePr>
          <p:nvPr/>
        </p:nvGraphicFramePr>
        <p:xfrm>
          <a:off x="88900" y="1557338"/>
          <a:ext cx="8929688" cy="3786187"/>
        </p:xfrm>
        <a:graphic>
          <a:graphicData uri="http://schemas.openxmlformats.org/drawingml/2006/table">
            <a:tbl>
              <a:tblPr firstRow="1" firstCol="1" bandRow="1"/>
              <a:tblGrid>
                <a:gridCol w="4248803"/>
                <a:gridCol w="4680885"/>
              </a:tblGrid>
              <a:tr h="378618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18. Основная образовательная программа начального общего образования должна учитывать тип и вид образовательного учреждения, а также образовательные потребности и запросы обучающихся, воспитанников.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endParaRPr lang="ru-RU" sz="18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14" marR="384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18. Организация образовательной деятельности по основной образовательной программе начального общего образования может быть основана на дифференциации содержания с учетом образовательных потребностей и интересов обучающихся, обеспечивающих углубленное изучение отдельных учебных предметов, предметных областей основной образовательной программы начального общего образования.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endParaRPr lang="ru-RU" sz="18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14" marR="384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6512" y="-16532"/>
            <a:ext cx="9180512" cy="9579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Изменения  и дополнения в ФГОС НОО</a:t>
            </a:r>
          </a:p>
        </p:txBody>
      </p:sp>
      <p:pic>
        <p:nvPicPr>
          <p:cNvPr id="36869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1" name="Объект 3"/>
          <p:cNvGraphicFramePr>
            <a:graphicFrameLocks/>
          </p:cNvGraphicFramePr>
          <p:nvPr/>
        </p:nvGraphicFramePr>
        <p:xfrm>
          <a:off x="88900" y="1557338"/>
          <a:ext cx="8929688" cy="3154362"/>
        </p:xfrm>
        <a:graphic>
          <a:graphicData uri="http://schemas.openxmlformats.org/drawingml/2006/table">
            <a:tbl>
              <a:tblPr firstRow="1" firstCol="1" bandRow="1"/>
              <a:tblGrid>
                <a:gridCol w="4483101"/>
                <a:gridCol w="4446587"/>
              </a:tblGrid>
              <a:tr h="31543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19.3. Учебный план начального общего образования (далее - учебный план) обеспечивает введение в действие и реализацию требований Стандарта,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определяет общий объем нагрузки и максимальный объем аудиторной нагрузки обучающихся, состав и структуру обязательных предметных областей по классам (годам обучения).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endParaRPr lang="ru-RU" sz="18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14" marR="384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19.3. Учебный план начального общего образования (далее - учебный план)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определяет перечень, трудоемкость, последовательность и распределение по периодам обучения учебных предметов, формы промежуточной аттестации обучающихся.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endParaRPr lang="ru-RU" sz="18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14" marR="384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6512" y="-16532"/>
            <a:ext cx="9180512" cy="9579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Изменения  и дополнения в ФГОС НОО</a:t>
            </a:r>
          </a:p>
        </p:txBody>
      </p:sp>
      <p:pic>
        <p:nvPicPr>
          <p:cNvPr id="37893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1" name="Объект 3"/>
          <p:cNvGraphicFramePr>
            <a:graphicFrameLocks/>
          </p:cNvGraphicFramePr>
          <p:nvPr/>
        </p:nvGraphicFramePr>
        <p:xfrm>
          <a:off x="88900" y="1149350"/>
          <a:ext cx="8929688" cy="5802313"/>
        </p:xfrm>
        <a:graphic>
          <a:graphicData uri="http://schemas.openxmlformats.org/drawingml/2006/table">
            <a:tbl>
              <a:tblPr firstRow="1" firstCol="1" bandRow="1"/>
              <a:tblGrid>
                <a:gridCol w="4483101"/>
                <a:gridCol w="4446587"/>
              </a:tblGrid>
              <a:tr h="58023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19.9. Система оценки достижения планируемых результатов освоения основной общеобразовательной программы начального общего образования должна: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…5) позволять осуществлять оценку динамики учебных достижений обучающихся.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процессе оценки достижения планируемых результатов духовно-нравственного развития, освоения основной образовательной программы начального общего образования должны использоваться разнообразные методы и формы, взаимно дополняющие друг друга (стандартизированные письменные и устные работы, проекты, практические работы, творческие работы, самоанализ и самооценка, наблюдения и др.).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endParaRPr lang="ru-RU" sz="18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14" marR="384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19.9. Система оценки достижения планируемых результатов освоения основной общеобразовательной программы начального общего образования должна: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…5) позволять осуществлять оценку динамики учебных достижений обучающихся.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процессе оценки достижения планируемых результатов духовно-нравственного развития, освоения основной образовательной программы начального общего образования должны использоваться разнообразные методы и формы, взаимно дополняющие друг друга (стандартизированные письменные и устные работы, проекты, практические работы, творческие работы, самоанализ и самооценка, наблюдения,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испытания (тесты)</a:t>
                      </a: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и иное).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endParaRPr lang="ru-RU" sz="18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14" marR="384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6512" y="-16532"/>
            <a:ext cx="9180512" cy="9579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Изменения  и дополнения в ФГОС НОО</a:t>
            </a:r>
          </a:p>
        </p:txBody>
      </p:sp>
      <p:pic>
        <p:nvPicPr>
          <p:cNvPr id="38917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1" name="Объект 3"/>
          <p:cNvGraphicFramePr>
            <a:graphicFrameLocks/>
          </p:cNvGraphicFramePr>
          <p:nvPr/>
        </p:nvGraphicFramePr>
        <p:xfrm>
          <a:off x="88900" y="1149350"/>
          <a:ext cx="8929688" cy="5608638"/>
        </p:xfrm>
        <a:graphic>
          <a:graphicData uri="http://schemas.openxmlformats.org/drawingml/2006/table">
            <a:tbl>
              <a:tblPr firstRow="1" firstCol="1" bandRow="1"/>
              <a:tblGrid>
                <a:gridCol w="4411088"/>
                <a:gridCol w="4518600"/>
              </a:tblGrid>
              <a:tr h="5608638">
                <a:tc>
                  <a:txBody>
                    <a:bodyPr/>
                    <a:lstStyle/>
                    <a:p>
                      <a:r>
                        <a:rPr lang="ru-RU" sz="16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19.10. План внеурочной деятельности является организационным механизмом реализации основной образовательной программы начального общего образования.</a:t>
                      </a:r>
                    </a:p>
                    <a:p>
                      <a:r>
                        <a:rPr lang="ru-RU" sz="16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План внеурочной деятельности обеспечивает учет индивидуальных особенностей и потребностей обучающихся через организацию внеурочной деятельности. Внеурочная деятельность организуется по направлениям развития личности (спортивно-оздоровительное, духовно-нравственное, социальное, </a:t>
                      </a:r>
                      <a:r>
                        <a:rPr lang="ru-RU" sz="1600" b="1" kern="1200" dirty="0" err="1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общеинтеллектуальное</a:t>
                      </a:r>
                      <a:r>
                        <a:rPr lang="ru-RU" sz="16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общекультурное), </a:t>
                      </a:r>
                      <a:r>
                        <a:rPr lang="ru-RU" sz="16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том числе через такие формы, как экскурсии, кружки, секции, "круглые столы", конференции, диспуты, школьные научные общества, олимпиады, соревнования, поисковые и научные исследования, общественно полезные практики,</a:t>
                      </a:r>
                      <a:r>
                        <a:rPr lang="ru-RU" sz="16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на добровольной основе в соответствии с выбором участников образовательного процесса.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endParaRPr lang="ru-RU" sz="16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14" marR="384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19.10. План внеурочной деятельности является организационным механизмом реализации основной образовательной программы начального общего образования.</a:t>
                      </a:r>
                    </a:p>
                    <a:p>
                      <a:r>
                        <a:rPr lang="ru-RU" sz="16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План внеурочной деятельности обеспечивает учет индивидуальных особенностей и потребностей обучающихся через организацию внеурочной деятельности. Внеурочная деятельность организуется по направлениям развития личности (спортивно-оздоровительное, духовно-нравственное, социальное, </a:t>
                      </a:r>
                      <a:r>
                        <a:rPr lang="ru-RU" sz="1600" b="1" kern="1200" dirty="0" err="1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общеинтеллектуальное</a:t>
                      </a:r>
                      <a:r>
                        <a:rPr lang="ru-RU" sz="16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общекультурное) </a:t>
                      </a:r>
                      <a:r>
                        <a:rPr lang="ru-RU" sz="16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таких формах как художественные, культурологические, филологические, хоровые студии, сетевые сообщества, школьные спортивные клубы и секции, конференции, олимпиады, военно-патриотические объединения, экскурсии, соревнования, поисковые и научные исследования, общественно полезные практики и другие формы </a:t>
                      </a:r>
                      <a:r>
                        <a:rPr lang="ru-RU" sz="16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добровольной основе в соответствии с выбором участников образовательных отношений.</a:t>
                      </a:r>
                      <a:endParaRPr lang="ru-RU" sz="16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14" marR="384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6512" y="-16532"/>
            <a:ext cx="9180512" cy="9579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Изменения  и дополнения в ФГОС НОО</a:t>
            </a:r>
          </a:p>
        </p:txBody>
      </p:sp>
      <p:pic>
        <p:nvPicPr>
          <p:cNvPr id="39941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1" name="Объект 3"/>
          <p:cNvGraphicFramePr>
            <a:graphicFrameLocks/>
          </p:cNvGraphicFramePr>
          <p:nvPr/>
        </p:nvGraphicFramePr>
        <p:xfrm>
          <a:off x="88900" y="1149350"/>
          <a:ext cx="8929688" cy="3841750"/>
        </p:xfrm>
        <a:graphic>
          <a:graphicData uri="http://schemas.openxmlformats.org/drawingml/2006/table">
            <a:tbl>
              <a:tblPr firstRow="1" firstCol="1" bandRow="1"/>
              <a:tblGrid>
                <a:gridCol w="4411088"/>
                <a:gridCol w="4518600"/>
              </a:tblGrid>
              <a:tr h="38417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endParaRPr lang="ru-RU" sz="18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14" marR="384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19.10.1. Календарный учебный график должен определять чередование учебной деятельности (урочной и внеурочной) и плановых перерывов при получении образования для отдыха и иных социальных целей (каникул) по календарным периодам учебного года:</a:t>
                      </a:r>
                    </a:p>
                    <a:p>
                      <a:pPr marL="0" algn="l" defTabSz="914400" rtl="0" eaLnBrk="1" latinLnBrk="0" hangingPunct="1"/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даты начала и окончания учебного года;</a:t>
                      </a:r>
                    </a:p>
                    <a:p>
                      <a:pPr marL="0" algn="l" defTabSz="914400" rtl="0" eaLnBrk="1" latinLnBrk="0" hangingPunct="1"/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продолжительность учебного года, четвертей (триместров);</a:t>
                      </a:r>
                    </a:p>
                    <a:p>
                      <a:pPr marL="0" algn="l" defTabSz="914400" rtl="0" eaLnBrk="1" latinLnBrk="0" hangingPunct="1"/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сроки и продолжительность каникул;</a:t>
                      </a:r>
                    </a:p>
                    <a:p>
                      <a:pPr marL="0" algn="l" defTabSz="914400" rtl="0" eaLnBrk="1" latinLnBrk="0" hangingPunct="1"/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сроки проведения промежуточных аттестаций.</a:t>
                      </a:r>
                    </a:p>
                    <a:p>
                      <a:pPr marL="0" algn="l" defTabSz="914400" rtl="0" eaLnBrk="1" latinLnBrk="0" hangingPunct="1"/>
                      <a:endParaRPr lang="ru-RU" sz="18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14" marR="384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6512" y="-16532"/>
            <a:ext cx="9180512" cy="9579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Изменения  и дополнения в ФГОС НОО</a:t>
            </a:r>
          </a:p>
        </p:txBody>
      </p:sp>
      <p:pic>
        <p:nvPicPr>
          <p:cNvPr id="40965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1" name="Объект 3"/>
          <p:cNvGraphicFramePr>
            <a:graphicFrameLocks/>
          </p:cNvGraphicFramePr>
          <p:nvPr/>
        </p:nvGraphicFramePr>
        <p:xfrm>
          <a:off x="88900" y="1149350"/>
          <a:ext cx="8929688" cy="5678488"/>
        </p:xfrm>
        <a:graphic>
          <a:graphicData uri="http://schemas.openxmlformats.org/drawingml/2006/table">
            <a:tbl>
              <a:tblPr firstRow="1" firstCol="1" bandRow="1"/>
              <a:tblGrid>
                <a:gridCol w="4339074"/>
                <a:gridCol w="4590614"/>
              </a:tblGrid>
              <a:tr h="56784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23. Требования к кадровым условиям реализации основной образовательной программы начального общего образования включают: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… Непрерывность профессионального развития работников образовательного учреждения, реализующего основную образовательную программу начального общего образования, должна обеспечиваться освоением работниками образовательного учреждения дополнительных профессиональных образовательных программ в объеме не менее 72 часов,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не реже чем каждые пять </a:t>
                      </a: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лет в образовательных учреждениях, имеющих лицензию на право ведения данного вида образовательной деятельности.</a:t>
                      </a:r>
                      <a:endParaRPr lang="ru-RU" sz="18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14" marR="384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23. Требования к кадровым условиям реализации основной образовательной программы начального общего образования включают: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… Непрерывность профессионального развития работников организации, осуществляющей образовательную деятельность по основным образовательным программам начального общего образования, должна обеспечиваться освоением работниками организации, осуществляющей образовательную деятельность, дополнительных профессиональных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программ по профилю педагогической деятельности не реже чем один раз в три года.</a:t>
                      </a:r>
                    </a:p>
                    <a:p>
                      <a:pPr marL="0" algn="l" defTabSz="914400" rtl="0" eaLnBrk="1" latinLnBrk="0" hangingPunct="1"/>
                      <a:endParaRPr lang="ru-RU" sz="1800" b="1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14" marR="384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6512" y="-16532"/>
            <a:ext cx="9180512" cy="9579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Изменения  и дополнения в ФГОС НОО</a:t>
            </a:r>
          </a:p>
        </p:txBody>
      </p:sp>
      <p:pic>
        <p:nvPicPr>
          <p:cNvPr id="41989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1" name="Объект 3"/>
          <p:cNvGraphicFramePr>
            <a:graphicFrameLocks/>
          </p:cNvGraphicFramePr>
          <p:nvPr/>
        </p:nvGraphicFramePr>
        <p:xfrm>
          <a:off x="88900" y="1149350"/>
          <a:ext cx="8929688" cy="5664200"/>
        </p:xfrm>
        <a:graphic>
          <a:graphicData uri="http://schemas.openxmlformats.org/drawingml/2006/table">
            <a:tbl>
              <a:tblPr firstRow="1" firstCol="1" bandRow="1"/>
              <a:tblGrid>
                <a:gridCol w="3834979"/>
                <a:gridCol w="5094709"/>
              </a:tblGrid>
              <a:tr h="56642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r>
                        <a:rPr lang="ru-RU" sz="1600" b="0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24. Финансовые условия реализации основной образовательной программы начального общего образования должны:</a:t>
                      </a:r>
                    </a:p>
                    <a:p>
                      <a:pPr marL="0" algn="l" defTabSz="914400" rtl="0" eaLnBrk="1" latinLnBrk="0" hangingPunct="1"/>
                      <a:r>
                        <a:rPr lang="ru-RU" sz="1600" b="0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… Финансирование реализации основной образовательной программы начального общего образования должно осуществляться в объеме не ниже установленных нормативов финансирования государственного образовательного учреждения.</a:t>
                      </a:r>
                    </a:p>
                    <a:p>
                      <a:pPr marL="0" algn="l" defTabSz="914400" rtl="0" eaLnBrk="1" latinLnBrk="0" hangingPunct="1"/>
                      <a:r>
                        <a:rPr lang="ru-RU" sz="1600" b="0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Образовательное учреждение вправе привлекать в порядке, установленном законодательством Российской Федерации в области образования дополнительные финансовые средства за счет:</a:t>
                      </a:r>
                    </a:p>
                    <a:p>
                      <a:pPr marL="0" algn="l" defTabSz="914400" rtl="0" eaLnBrk="1" latinLnBrk="0" hangingPunct="1"/>
                      <a:r>
                        <a:rPr lang="ru-RU" sz="1600" b="0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предоставления платных дополнительных образовательных и иных предусмотренных уставом образовательного учреждения услуг;</a:t>
                      </a:r>
                    </a:p>
                    <a:p>
                      <a:pPr marL="0" algn="l" defTabSz="914400" rtl="0" eaLnBrk="1" latinLnBrk="0" hangingPunct="1"/>
                      <a:r>
                        <a:rPr lang="ru-RU" sz="1600" b="0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добровольных пожертвований и целевых взносов физических и (или) юридических лиц</a:t>
                      </a:r>
                      <a:endParaRPr lang="ru-RU" sz="1600" b="0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14" marR="384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24. Финансовые условия реализации основной образовательной программы начального общего образования должны:</a:t>
                      </a:r>
                    </a:p>
                    <a:p>
                      <a:pPr marL="0" algn="l" defTabSz="914400" rtl="0" eaLnBrk="1" latinLnBrk="0" hangingPunct="1"/>
                      <a:r>
                        <a:rPr lang="ru-RU" sz="1600" b="0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… Нормативы, определяемые органами государственной власти субъектов Российской Федерации в соответствии с пунктом 3 части 1 статьи 8 Федерального закона от 29 декабря 2012 г. N 273-ФЗ "Об образовании в Российской Федерации", нормативные затраты на оказание государственной или муниципальной услуги в сфере образования определяются по каждому виду и направленности (профилю) образовательных программ с учетом форм обучения, сетевой формы реализации образовательных программ, образовательных технологий, специальных условий получения образования обучающимися с ограниченными возможностями здоровья, обеспечения дополнительного профессионального образования педагогическим работникам, обеспечения безопасных условий обучения и воспитания, охраны здоровья обучающихся, а также с учетом иных предусмотренных названным Федеральным законом особенностей организации и осуществления образовательной деятельности (для различных категорий обучающихся)</a:t>
                      </a:r>
                      <a:endParaRPr lang="ru-RU" sz="1600" b="0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14" marR="384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6512" y="-16532"/>
            <a:ext cx="9180512" cy="9579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Изменения  и дополнения в ФГОС НОО</a:t>
            </a:r>
          </a:p>
        </p:txBody>
      </p:sp>
      <p:pic>
        <p:nvPicPr>
          <p:cNvPr id="43013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1" name="Объект 3"/>
          <p:cNvGraphicFramePr>
            <a:graphicFrameLocks/>
          </p:cNvGraphicFramePr>
          <p:nvPr/>
        </p:nvGraphicFramePr>
        <p:xfrm>
          <a:off x="88900" y="1149350"/>
          <a:ext cx="8929688" cy="5664200"/>
        </p:xfrm>
        <a:graphic>
          <a:graphicData uri="http://schemas.openxmlformats.org/drawingml/2006/table">
            <a:tbl>
              <a:tblPr firstRow="1" firstCol="1" bandRow="1"/>
              <a:tblGrid>
                <a:gridCol w="3402897"/>
                <a:gridCol w="5526791"/>
              </a:tblGrid>
              <a:tr h="56642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r>
                        <a:rPr lang="ru-RU" sz="1600" b="0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27…Образовательное учреждение должно быть обеспечено учебниками и (или) учебниками с электронными приложениями, являющимися их составной частью, учебно-методической литературой и материалами по всем учебным предметам основной образовательной программы начального общего образования на определенных учредителем образовательного учреждения языках обучения и воспитания.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960688" algn="l"/>
                        </a:tabLst>
                        <a:defRPr/>
                      </a:pPr>
                      <a:endParaRPr lang="ru-RU" sz="1600" b="0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14" marR="384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27…Организация, осуществляющая образовательную деятельность, должна быть обеспечена учебниками, учебно-методической литературой и материалами по всем учебным предметам основной образовательной программы начального общего образования на определенных учредителем организации, осуществляющей образовательную деятельность, языках обучения и воспитания</a:t>
                      </a:r>
                      <a:r>
                        <a:rPr lang="ru-RU" sz="1600" b="0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 Норма обеспеченности образовательной деятельности учебными изданиями определяется исходя из расчета:</a:t>
                      </a:r>
                    </a:p>
                    <a:p>
                      <a:r>
                        <a:rPr lang="ru-RU" sz="1600" b="0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не менее одного учебника в печатной и (или) электронной форме,</a:t>
                      </a:r>
                      <a:r>
                        <a:rPr lang="ru-RU" sz="1600" b="0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достаточного для освоения программы учебного предмета </a:t>
                      </a:r>
                      <a:r>
                        <a:rPr lang="ru-RU" sz="1600" b="0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каждого обучающегося по каждому учебному предмету, входящему в обязательную часть учебного плана </a:t>
                      </a:r>
                      <a:r>
                        <a:rPr lang="ru-RU" sz="1600" b="0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основной образовательной программы начального общего образования;</a:t>
                      </a:r>
                    </a:p>
                    <a:p>
                      <a:r>
                        <a:rPr lang="ru-RU" sz="1600" b="0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не менее одного учебника в печатной и (или) электронной форме или учебного пособия</a:t>
                      </a:r>
                      <a:r>
                        <a:rPr lang="ru-RU" sz="1600" b="0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достаточного для освоения программы учебного предмета </a:t>
                      </a:r>
                      <a:r>
                        <a:rPr lang="ru-RU" sz="1600" b="0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каждого обучающегося по каждому учебному предмету, входящему в часть, формируемую участниками образовательных отношен</a:t>
                      </a:r>
                      <a:r>
                        <a:rPr lang="ru-RU" sz="1600" b="0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ий, </a:t>
                      </a:r>
                      <a:r>
                        <a:rPr lang="ru-RU" sz="1600" b="0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учебного плана </a:t>
                      </a:r>
                      <a:r>
                        <a:rPr lang="ru-RU" sz="1600" b="0" kern="1200" dirty="0" smtClean="0">
                          <a:solidFill>
                            <a:srgbClr val="17375E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основной образовательной программы начального общего образования.</a:t>
                      </a:r>
                      <a:endParaRPr lang="ru-RU" sz="1600" b="0" kern="1200" dirty="0">
                        <a:solidFill>
                          <a:srgbClr val="17375E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8414" marR="384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-1"/>
            <a:ext cx="9144000" cy="1052513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Структура ООП НОО</a:t>
            </a:r>
            <a:endParaRPr lang="en-US" sz="2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4037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838" y="95250"/>
            <a:ext cx="957262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84175" y="1147763"/>
            <a:ext cx="7956550" cy="57562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П.16. …Основная образовательная программа начального общего образования</a:t>
            </a:r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Целевой раздел: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16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пояснительная записка;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16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планируемые результаты освоения обучающимися основной образовательной программы начального общего образования;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16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система оценки достижения планируемых результатов освоения основной образовательной программы начального общего образования.</a:t>
            </a:r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Содержательный раздел: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16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программа формирования универсальных учебных действий у обучающихся при получении начального общего образования;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16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программы отдельных учебных предметов, курсов и курсов внеурочной деятельности;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16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программа духовно-нравственного развития, воспитания обучающихся при получении начального общего образования;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16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программа формирования экологической культуры, здорового и безопасного образа жизни;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16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программа коррекционной работы.</a:t>
            </a:r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Организационный раздел: 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16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учебный план начального общего образования;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16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план внеурочной деятельности, 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16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календарный учебный график;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1600" b="1" dirty="0">
                <a:solidFill>
                  <a:srgbClr val="17375E"/>
                </a:solidFill>
                <a:latin typeface="Times New Roman" pitchFamily="18" charset="0"/>
                <a:cs typeface="Times New Roman" pitchFamily="18" charset="0"/>
              </a:rPr>
              <a:t>система условий реализации основной образовательной программы в соответствии с требованиями Стандарта.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5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7388" y="188913"/>
            <a:ext cx="4324350" cy="63833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5059" name="TextBox 2"/>
          <p:cNvSpPr txBox="1">
            <a:spLocks noChangeArrowheads="1"/>
          </p:cNvSpPr>
          <p:nvPr/>
        </p:nvSpPr>
        <p:spPr bwMode="auto">
          <a:xfrm>
            <a:off x="250825" y="620713"/>
            <a:ext cx="4105275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 b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Письмо МОН КК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 b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16.03.2015 № 47-3353/15-14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 b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 структуре основных образовательных программ общеобразовательных организаций»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1" name="Rectangle 3"/>
          <p:cNvSpPr>
            <a:spLocks noChangeArrowheads="1"/>
          </p:cNvSpPr>
          <p:nvPr/>
        </p:nvSpPr>
        <p:spPr bwMode="auto">
          <a:xfrm>
            <a:off x="0" y="0"/>
            <a:ext cx="9144000" cy="1260475"/>
          </a:xfrm>
          <a:prstGeom prst="rect">
            <a:avLst/>
          </a:prstGeom>
          <a:solidFill>
            <a:srgbClr val="5576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16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defRPr/>
            </a:pPr>
            <a:endParaRPr lang="ru-RU" altLang="ru-RU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3315" name="Text Box 5"/>
          <p:cNvSpPr txBox="1">
            <a:spLocks noChangeArrowheads="1"/>
          </p:cNvSpPr>
          <p:nvPr/>
        </p:nvSpPr>
        <p:spPr bwMode="auto">
          <a:xfrm>
            <a:off x="838200" y="152400"/>
            <a:ext cx="781208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33" tIns="45667" rIns="91333" bIns="45667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363538" algn="ctr" eaLnBrk="1" hangingPunct="1">
              <a:defRPr/>
            </a:pPr>
            <a:r>
              <a:rPr lang="ru-RU" sz="2200" b="1" dirty="0">
                <a:solidFill>
                  <a:srgbClr val="FFFFFF"/>
                </a:solidFill>
                <a:latin typeface="Arial" charset="0"/>
                <a:cs typeface="Arial"/>
              </a:rPr>
              <a:t>Итоговая оценка качества освоения обучающимися основной образовательной программы начального общего образования</a:t>
            </a:r>
            <a:endParaRPr lang="ru-RU" sz="2200" b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Arial"/>
            </a:endParaRPr>
          </a:p>
        </p:txBody>
      </p:sp>
      <p:sp>
        <p:nvSpPr>
          <p:cNvPr id="137222" name="Text Box 6"/>
          <p:cNvSpPr txBox="1">
            <a:spLocks noChangeArrowheads="1"/>
          </p:cNvSpPr>
          <p:nvPr/>
        </p:nvSpPr>
        <p:spPr bwMode="auto">
          <a:xfrm>
            <a:off x="152400" y="822325"/>
            <a:ext cx="8839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333" tIns="45667" rIns="91333" bIns="45667">
            <a:spAutoFit/>
          </a:bodyPr>
          <a:lstStyle/>
          <a:p>
            <a:pPr algn="just">
              <a:defRPr/>
            </a:pPr>
            <a:endParaRPr lang="ru-RU" sz="2000" b="1" dirty="0">
              <a:solidFill>
                <a:srgbClr val="2D2D8A"/>
              </a:solidFill>
              <a:latin typeface="Arial" charset="0"/>
              <a:cs typeface="+mn-cs"/>
            </a:endParaRPr>
          </a:p>
        </p:txBody>
      </p:sp>
      <p:sp>
        <p:nvSpPr>
          <p:cNvPr id="13318" name="Прямоугольник 7"/>
          <p:cNvSpPr>
            <a:spLocks noChangeArrowheads="1"/>
          </p:cNvSpPr>
          <p:nvPr/>
        </p:nvSpPr>
        <p:spPr bwMode="auto">
          <a:xfrm>
            <a:off x="533400" y="1066800"/>
            <a:ext cx="8382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endParaRPr lang="ru-RU" altLang="ru-RU" sz="2800" b="1" smtClean="0">
              <a:solidFill>
                <a:srgbClr val="FF0000"/>
              </a:solidFill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81000" y="1371600"/>
            <a:ext cx="8610600" cy="43084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dirty="0">
                <a:solidFill>
                  <a:srgbClr val="FF0000"/>
                </a:solidFill>
                <a:latin typeface="Arial" charset="0"/>
                <a:cs typeface="+mn-cs"/>
              </a:rPr>
              <a:t>Результаты итоговой оценки </a:t>
            </a:r>
            <a:r>
              <a:rPr lang="ru-RU" sz="3200" dirty="0">
                <a:solidFill>
                  <a:srgbClr val="2D2D8A">
                    <a:lumMod val="50000"/>
                  </a:srgbClr>
                </a:solidFill>
                <a:latin typeface="Arial" charset="0"/>
                <a:cs typeface="+mn-cs"/>
              </a:rPr>
              <a:t>освоения основной образовательной программы начального общего образования </a:t>
            </a:r>
            <a:r>
              <a:rPr lang="ru-RU" sz="3200" dirty="0">
                <a:solidFill>
                  <a:srgbClr val="FF0000"/>
                </a:solidFill>
                <a:latin typeface="Arial" charset="0"/>
                <a:cs typeface="+mn-cs"/>
              </a:rPr>
              <a:t>используются для принятия решения о переводе обучающихся для получения основного общего образования</a:t>
            </a:r>
            <a:r>
              <a:rPr lang="ru-RU" sz="3200" dirty="0">
                <a:solidFill>
                  <a:srgbClr val="2D2D8A">
                    <a:lumMod val="50000"/>
                  </a:srgbClr>
                </a:solidFill>
                <a:latin typeface="Arial" charset="0"/>
                <a:cs typeface="+mn-cs"/>
              </a:rPr>
              <a:t>.</a:t>
            </a:r>
          </a:p>
          <a:p>
            <a:pPr algn="ctr">
              <a:defRPr/>
            </a:pPr>
            <a:endParaRPr lang="ru-RU" sz="3200" dirty="0">
              <a:solidFill>
                <a:srgbClr val="2D2D8A">
                  <a:lumMod val="50000"/>
                </a:srgbClr>
              </a:solidFill>
              <a:latin typeface="Arial" charset="0"/>
              <a:cs typeface="+mn-cs"/>
            </a:endParaRPr>
          </a:p>
          <a:p>
            <a:pPr algn="ctr">
              <a:defRPr/>
            </a:pPr>
            <a:endParaRPr lang="ru-RU" sz="3200" dirty="0">
              <a:solidFill>
                <a:srgbClr val="2D2D8A">
                  <a:lumMod val="50000"/>
                </a:srgbClr>
              </a:solidFill>
              <a:latin typeface="Arial" charset="0"/>
              <a:cs typeface="+mn-cs"/>
            </a:endParaRPr>
          </a:p>
          <a:p>
            <a:pPr algn="ctr">
              <a:defRPr/>
            </a:pPr>
            <a:endParaRPr lang="ru-RU" dirty="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09600" y="4648200"/>
            <a:ext cx="8001000" cy="2185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dirty="0">
                <a:solidFill>
                  <a:srgbClr val="FF0000"/>
                </a:solidFill>
                <a:latin typeface="Arial" charset="0"/>
                <a:cs typeface="+mn-cs"/>
              </a:rPr>
              <a:t>Итоговая оценка</a:t>
            </a:r>
            <a:r>
              <a:rPr lang="ru-RU" sz="2400" dirty="0">
                <a:solidFill>
                  <a:srgbClr val="2D2D8A">
                    <a:lumMod val="50000"/>
                  </a:srgbClr>
                </a:solidFill>
                <a:latin typeface="Arial" charset="0"/>
                <a:cs typeface="+mn-cs"/>
              </a:rPr>
              <a:t> качества освоения обучающимися основной образовательной программы начального общего образования </a:t>
            </a:r>
            <a:r>
              <a:rPr lang="ru-RU" sz="2400" b="1" u="sng" dirty="0">
                <a:solidFill>
                  <a:srgbClr val="FF0000"/>
                </a:solidFill>
                <a:latin typeface="Arial" charset="0"/>
                <a:cs typeface="+mn-cs"/>
              </a:rPr>
              <a:t>осуществляется образовательным учреждением</a:t>
            </a:r>
            <a:r>
              <a:rPr lang="ru-RU" sz="4800" b="1" u="sng" dirty="0">
                <a:solidFill>
                  <a:srgbClr val="FF0000"/>
                </a:solidFill>
                <a:latin typeface="Arial" charset="0"/>
                <a:cs typeface="+mn-cs"/>
              </a:rPr>
              <a:t>!!!</a:t>
            </a:r>
            <a:endParaRPr lang="ru-RU" sz="2400" b="1" u="sng" dirty="0">
              <a:solidFill>
                <a:srgbClr val="FF0000"/>
              </a:solidFill>
              <a:latin typeface="Arial" charset="0"/>
              <a:cs typeface="+mn-cs"/>
            </a:endParaRPr>
          </a:p>
          <a:p>
            <a:pPr>
              <a:defRPr/>
            </a:pPr>
            <a:endParaRPr lang="ru-RU" sz="1600" dirty="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-1"/>
            <a:ext cx="9144000" cy="1052513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074738" algn="ctr">
              <a:defRPr/>
            </a:pPr>
            <a:r>
              <a:rPr lang="ru-RU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Письмо министерства образования и науки Краснодарского края</a:t>
            </a:r>
          </a:p>
          <a:p>
            <a:pPr marL="1074738" algn="ctr">
              <a:defRPr/>
            </a:pPr>
            <a:r>
              <a:rPr lang="ru-RU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от 12.05.2014 № 47-6501/14-14</a:t>
            </a:r>
          </a:p>
          <a:p>
            <a:pPr marL="1074738" algn="ctr">
              <a:defRPr/>
            </a:pPr>
            <a:r>
              <a:rPr lang="ru-RU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«О формировании итоговой оценки качества освоения ООП НОО».</a:t>
            </a:r>
          </a:p>
        </p:txBody>
      </p:sp>
      <p:pic>
        <p:nvPicPr>
          <p:cNvPr id="47109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838" y="95250"/>
            <a:ext cx="957262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0" name="Прямоугольник 3"/>
          <p:cNvSpPr>
            <a:spLocks noChangeArrowheads="1"/>
          </p:cNvSpPr>
          <p:nvPr/>
        </p:nvSpPr>
        <p:spPr bwMode="auto">
          <a:xfrm>
            <a:off x="363538" y="1101725"/>
            <a:ext cx="8351837" cy="533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49263" eaLnBrk="0" hangingPunct="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26987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2698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Предметом итоговой оценки является достижение предметных и метапредметных результатов освоения основной образовательной программы начального общего образования.</a:t>
            </a:r>
            <a:endParaRPr lang="ru-RU" altLang="ru-RU" sz="1800" b="1">
              <a:solidFill>
                <a:srgbClr val="000066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итоговой оценке выделяются </a:t>
            </a:r>
            <a:r>
              <a:rPr lang="ru-RU" alt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две составляющие</a:t>
            </a:r>
            <a:r>
              <a:rPr lang="ru-RU" altLang="ru-RU" sz="1800" b="1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altLang="ru-RU" sz="1800" b="1">
              <a:solidFill>
                <a:srgbClr val="000066"/>
              </a:solidFill>
            </a:endParaRPr>
          </a:p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alt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r>
              <a:rPr lang="ru-RU" altLang="ru-RU" sz="1800" b="1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обучающихся, отражающие динамику их индивидуальных образовательных достижений, продвижение в достижении планируемых результатов освоения ООП НОО;</a:t>
            </a:r>
            <a:endParaRPr lang="ru-RU" altLang="ru-RU" sz="1800" b="1">
              <a:solidFill>
                <a:srgbClr val="000066"/>
              </a:solidFill>
            </a:endParaRPr>
          </a:p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alt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итоговых работ</a:t>
            </a:r>
            <a:r>
              <a:rPr lang="ru-RU" altLang="ru-RU" sz="1800" b="1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характеризующие уровень освоения обучающимися основных формируемых способов действий в отношении к опорной системе знаний, необходимых для получения общего образования следующего уровня.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подлежат итоговой оценке</a:t>
            </a:r>
            <a:r>
              <a:rPr lang="ru-RU" altLang="ru-RU" sz="1800" b="1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качества освоения ООП НОО результаты индивидуальных достижений обучающихся такие как ценностные ориентации обучающегося; индивидуальные личностные характеристики, в том числе патриотизм, толерантность, гуманизм и др.</a:t>
            </a:r>
          </a:p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endParaRPr lang="ru-RU" altLang="ru-RU" sz="2000" b="1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0"/>
            <a:ext cx="9144000" cy="83671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074738" algn="ctr">
              <a:defRPr/>
            </a:pPr>
            <a:r>
              <a:rPr lang="ru-RU" sz="36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Рекомендации</a:t>
            </a:r>
          </a:p>
        </p:txBody>
      </p:sp>
      <p:pic>
        <p:nvPicPr>
          <p:cNvPr id="48133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838" y="95250"/>
            <a:ext cx="741362" cy="74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96838" y="911225"/>
          <a:ext cx="9047162" cy="57578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23581"/>
                <a:gridCol w="4523581"/>
              </a:tblGrid>
              <a:tr h="453939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0066"/>
                          </a:solidFill>
                        </a:rPr>
                        <a:t>Методические рекомендации</a:t>
                      </a:r>
                      <a:endParaRPr lang="ru-RU" sz="1800" dirty="0">
                        <a:solidFill>
                          <a:srgbClr val="000066"/>
                        </a:solidFill>
                      </a:endParaRPr>
                    </a:p>
                  </a:txBody>
                  <a:tcPr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0066"/>
                          </a:solidFill>
                        </a:rPr>
                        <a:t>Локальный акт ОО</a:t>
                      </a:r>
                      <a:endParaRPr lang="ru-RU" sz="1800" dirty="0">
                        <a:solidFill>
                          <a:srgbClr val="000066"/>
                        </a:solidFill>
                      </a:endParaRPr>
                    </a:p>
                  </a:txBody>
                  <a:tcPr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3039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Рекомендуем итоговую оценку выпускника формировать на основе результатов промежуточной аттестации в 4 классе по всем учебным предметам и результатов выполнения как минимум трех итоговых работ: по русскому языку, математике и комплексной работы на </a:t>
                      </a:r>
                      <a:r>
                        <a:rPr lang="ru-RU" sz="1800" b="1" kern="1200" dirty="0" err="1" smtClean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межпредметной</a:t>
                      </a:r>
                      <a:r>
                        <a:rPr lang="ru-RU" sz="1800" b="1" kern="1200" dirty="0" smtClean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 основе. В соответствии с ООП НОО образовательные учреждения вправе проводить итоговые работы по другим учебным предметам, курсам, дисциплинам (модулям) учебного плана.</a:t>
                      </a:r>
                    </a:p>
                    <a:p>
                      <a:pPr marL="0" algn="l" defTabSz="914400" rtl="0" eaLnBrk="1" latinLnBrk="0" hangingPunct="1"/>
                      <a:endParaRPr lang="ru-RU" sz="1800" b="1" kern="1200" dirty="0">
                        <a:solidFill>
                          <a:srgbClr val="000066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Вариант 1.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Итоговая оценка выпускника формируется на основе результатов промежуточной аттестации в 4 классе по всем учебным предметам и результатов выполнения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трех итоговых работ</a:t>
                      </a:r>
                      <a:r>
                        <a:rPr lang="ru-RU" sz="1800" b="1" kern="1200" dirty="0" smtClean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: по русскому языку, математике и комплексной работы на </a:t>
                      </a:r>
                      <a:r>
                        <a:rPr lang="ru-RU" sz="1800" b="1" kern="1200" dirty="0" err="1" smtClean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межпредметной</a:t>
                      </a:r>
                      <a:r>
                        <a:rPr lang="ru-RU" sz="1800" b="1" kern="1200" dirty="0" smtClean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 основе.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Вариант 2.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Итоговая оценка выпускника формируется на основе результатов промежуточной аттестации в 4 классе по всем учебным предметам и результатов выполнения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четырех итоговых работ</a:t>
                      </a:r>
                      <a:r>
                        <a:rPr lang="ru-RU" sz="1800" b="1" kern="1200" dirty="0" smtClean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: по русскому языку, математике, английскому языку и комплексной работы на </a:t>
                      </a:r>
                      <a:r>
                        <a:rPr lang="ru-RU" sz="1800" b="1" kern="1200" dirty="0" err="1" smtClean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межпредметной</a:t>
                      </a:r>
                      <a:r>
                        <a:rPr lang="ru-RU" sz="1800" b="1" kern="1200" dirty="0" smtClean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 основе.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Вариант 3…</a:t>
                      </a:r>
                    </a:p>
                    <a:p>
                      <a:pPr marL="0" algn="l" defTabSz="914400" rtl="0" eaLnBrk="1" latinLnBrk="0" hangingPunct="1"/>
                      <a:endParaRPr lang="ru-RU" sz="1800" b="1" kern="1200" dirty="0">
                        <a:solidFill>
                          <a:srgbClr val="000066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0"/>
            <a:ext cx="9144000" cy="83671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074738" algn="ctr">
              <a:defRPr/>
            </a:pPr>
            <a:r>
              <a:rPr lang="ru-RU" sz="36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Рекомендации</a:t>
            </a:r>
          </a:p>
        </p:txBody>
      </p:sp>
      <p:pic>
        <p:nvPicPr>
          <p:cNvPr id="49157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838" y="95250"/>
            <a:ext cx="741362" cy="74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96838" y="981075"/>
          <a:ext cx="9047162" cy="54006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23581"/>
                <a:gridCol w="4523581"/>
              </a:tblGrid>
              <a:tr h="45391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0066"/>
                          </a:solidFill>
                        </a:rPr>
                        <a:t>Методические рекомендации</a:t>
                      </a:r>
                      <a:endParaRPr lang="ru-RU" sz="1800" dirty="0">
                        <a:solidFill>
                          <a:srgbClr val="000066"/>
                        </a:solidFill>
                      </a:endParaRPr>
                    </a:p>
                  </a:txBody>
                  <a:tcPr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0066"/>
                          </a:solidFill>
                        </a:rPr>
                        <a:t>Локальный акт ОО</a:t>
                      </a:r>
                      <a:endParaRPr lang="ru-RU" sz="1800" dirty="0">
                        <a:solidFill>
                          <a:srgbClr val="000066"/>
                        </a:solidFill>
                      </a:endParaRPr>
                    </a:p>
                  </a:txBody>
                  <a:tcPr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467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Образовательные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учреждения могут использовать </a:t>
                      </a:r>
                      <a:r>
                        <a:rPr lang="ru-RU" sz="1800" b="1" kern="1200" dirty="0" smtClean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как результаты краевых диагностических работ по русскому языку и математике, так и итоговые работы, предложенные в рамках УМК.</a:t>
                      </a:r>
                    </a:p>
                    <a:p>
                      <a:pPr marL="0" algn="l" defTabSz="914400" rtl="0" eaLnBrk="1" latinLnBrk="0" hangingPunct="1"/>
                      <a:endParaRPr lang="ru-RU" sz="1800" b="1" kern="1200" dirty="0">
                        <a:solidFill>
                          <a:srgbClr val="000066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Вариант 1.</a:t>
                      </a:r>
                    </a:p>
                    <a:p>
                      <a:pPr marL="0" algn="l" defTabSz="914400" rtl="0" eaLnBrk="1" latinLnBrk="0" hangingPunct="1"/>
                      <a:r>
                        <a:rPr lang="ru-RU" sz="1800" b="1" kern="1200" dirty="0" smtClean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При формировании итоговой оценки выпускника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используются</a:t>
                      </a:r>
                      <a:r>
                        <a:rPr lang="ru-RU" sz="1800" b="1" kern="1200" dirty="0" smtClean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 результаты краевых  диагностических работ, как результаты итоговых работ</a:t>
                      </a:r>
                    </a:p>
                    <a:p>
                      <a:pPr marL="0" algn="l" defTabSz="914400" rtl="0" eaLnBrk="1" latinLnBrk="0" hangingPunct="1"/>
                      <a:endParaRPr lang="ru-RU" sz="1800" b="1" kern="1200" dirty="0" smtClean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Вариант 2.</a:t>
                      </a:r>
                    </a:p>
                    <a:p>
                      <a:pPr marL="0" algn="l" defTabSz="914400" rtl="0" eaLnBrk="1" latinLnBrk="0" hangingPunct="1"/>
                      <a:r>
                        <a:rPr lang="ru-RU" sz="1800" b="1" kern="1200" dirty="0" smtClean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При формировании итоговой оценки выпускника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используются</a:t>
                      </a:r>
                      <a:r>
                        <a:rPr lang="ru-RU" sz="1800" b="1" kern="1200" dirty="0" smtClean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 результаты итоговых работ по русскому языку и математике, предложенных </a:t>
                      </a:r>
                      <a:br>
                        <a:rPr lang="ru-RU" sz="1800" b="1" kern="1200" dirty="0" smtClean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800" b="1" kern="1200" dirty="0" smtClean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в рамках УМК  «…».</a:t>
                      </a:r>
                    </a:p>
                    <a:p>
                      <a:pPr marL="0" algn="l" defTabSz="914400" rtl="0" eaLnBrk="1" latinLnBrk="0" hangingPunct="1"/>
                      <a:endParaRPr lang="ru-RU" sz="1800" b="1" kern="1200" dirty="0" smtClean="0">
                        <a:solidFill>
                          <a:srgbClr val="000066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Вариант 3…</a:t>
                      </a:r>
                      <a:endParaRPr lang="ru-RU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0"/>
            <a:ext cx="9144000" cy="83671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074738" algn="ctr">
              <a:defRPr/>
            </a:pPr>
            <a:r>
              <a:rPr lang="ru-RU" sz="36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Рекомендации</a:t>
            </a:r>
          </a:p>
        </p:txBody>
      </p:sp>
      <p:pic>
        <p:nvPicPr>
          <p:cNvPr id="50181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838" y="95250"/>
            <a:ext cx="741362" cy="74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96838" y="942975"/>
          <a:ext cx="9047162" cy="57261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23581"/>
                <a:gridCol w="4523581"/>
              </a:tblGrid>
              <a:tr h="453724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0066"/>
                          </a:solidFill>
                        </a:rPr>
                        <a:t>Методические рекомендации</a:t>
                      </a:r>
                      <a:endParaRPr lang="ru-RU" sz="1800" dirty="0">
                        <a:solidFill>
                          <a:srgbClr val="000066"/>
                        </a:solidFill>
                      </a:endParaRPr>
                    </a:p>
                  </a:txBody>
                  <a:tcPr marT="45702" marB="4570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0066"/>
                          </a:solidFill>
                        </a:rPr>
                        <a:t>Локальный акт ОО</a:t>
                      </a:r>
                      <a:endParaRPr lang="ru-RU" sz="1800" dirty="0">
                        <a:solidFill>
                          <a:srgbClr val="000066"/>
                        </a:solidFill>
                      </a:endParaRPr>
                    </a:p>
                  </a:txBody>
                  <a:tcPr marT="45702" marB="4570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272389">
                <a:tc>
                  <a:txBody>
                    <a:bodyPr/>
                    <a:lstStyle/>
                    <a:p>
                      <a:pPr indent="449580" algn="just">
                        <a:spcAft>
                          <a:spcPts val="0"/>
                        </a:spcAft>
                      </a:pPr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Результаты итоговой оценки освоения ООП НОО </a:t>
                      </a:r>
                      <a:r>
                        <a:rPr lang="ru-RU" sz="20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предлагаем фиксировать</a:t>
                      </a:r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 в индивидуальном оценочном листе обучающегося </a:t>
                      </a:r>
                      <a:r>
                        <a:rPr lang="ru-RU" sz="20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и использовать</a:t>
                      </a:r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 для принятия решения о переводе на следующий уровень общего образования.</a:t>
                      </a:r>
                    </a:p>
                    <a:p>
                      <a:pPr marL="0" algn="l" defTabSz="914400" rtl="0" eaLnBrk="1" latinLnBrk="0" hangingPunct="1"/>
                      <a:endParaRPr lang="ru-RU" sz="2000" b="1" kern="1200" dirty="0" smtClean="0">
                        <a:solidFill>
                          <a:srgbClr val="000066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Форма индивидуального оценочного листа </a:t>
                      </a:r>
                      <a:r>
                        <a:rPr lang="ru-RU" sz="20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разрабатывается и утверждается </a:t>
                      </a:r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образовательным учреждением самостоятельно.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b="1" kern="1200" dirty="0" smtClean="0">
                        <a:solidFill>
                          <a:srgbClr val="000066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Заполнение индивидуального оценочного листа производится учителем начальных классов.</a:t>
                      </a:r>
                    </a:p>
                    <a:p>
                      <a:pPr marL="0" algn="l" defTabSz="914400" rtl="0" eaLnBrk="1" latinLnBrk="0" hangingPunct="1"/>
                      <a:endParaRPr lang="ru-RU" sz="2000" b="1" kern="1200" dirty="0">
                        <a:solidFill>
                          <a:srgbClr val="000066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02" marB="4570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Результаты итоговой оценки освоения ООП НОО </a:t>
                      </a:r>
                      <a:r>
                        <a:rPr lang="ru-RU" sz="20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фиксируются в </a:t>
                      </a:r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индивидуальном оценочном листе обучающегося </a:t>
                      </a:r>
                      <a:r>
                        <a:rPr lang="ru-RU" sz="20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(приложение к локальному акту  ОО ) </a:t>
                      </a:r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и </a:t>
                      </a:r>
                      <a:r>
                        <a:rPr lang="ru-RU" sz="20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используются</a:t>
                      </a:r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 для принятия решения о переводе обучающегося для получения основного общего образования </a:t>
                      </a:r>
                    </a:p>
                    <a:p>
                      <a:pPr marL="0" algn="l" defTabSz="914400" rtl="0" eaLnBrk="1" latinLnBrk="0" hangingPunct="1"/>
                      <a:endParaRPr lang="ru-RU" sz="2000" b="1" kern="1200" dirty="0" smtClean="0">
                        <a:solidFill>
                          <a:srgbClr val="000066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0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0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0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0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Заполнение индивидуального оценочного листа производится учителем начальных классов.</a:t>
                      </a:r>
                    </a:p>
                    <a:p>
                      <a:pPr marL="0" algn="l" defTabSz="914400" rtl="0" eaLnBrk="1" latinLnBrk="0" hangingPunct="1"/>
                      <a:endParaRPr lang="ru-RU" sz="2000" b="1" kern="1200" dirty="0">
                        <a:solidFill>
                          <a:srgbClr val="000066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02" marB="4570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0"/>
            <a:ext cx="9144000" cy="83671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074738" algn="ctr">
              <a:defRPr/>
            </a:pPr>
            <a:r>
              <a:rPr lang="ru-RU" sz="36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Рекомендации</a:t>
            </a:r>
          </a:p>
        </p:txBody>
      </p:sp>
      <p:pic>
        <p:nvPicPr>
          <p:cNvPr id="51205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838" y="95250"/>
            <a:ext cx="741362" cy="74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96838" y="981075"/>
          <a:ext cx="9047162" cy="54721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23581"/>
                <a:gridCol w="4523581"/>
              </a:tblGrid>
              <a:tr h="453863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0066"/>
                          </a:solidFill>
                        </a:rPr>
                        <a:t>Методические рекомендации</a:t>
                      </a:r>
                      <a:endParaRPr lang="ru-RU" sz="1800" dirty="0">
                        <a:solidFill>
                          <a:srgbClr val="000066"/>
                        </a:solidFill>
                      </a:endParaRPr>
                    </a:p>
                  </a:txBody>
                  <a:tcPr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rgbClr val="000066"/>
                          </a:solidFill>
                        </a:rPr>
                        <a:t>Локальный акт ОО</a:t>
                      </a:r>
                      <a:endParaRPr lang="ru-RU" sz="1800" dirty="0">
                        <a:solidFill>
                          <a:srgbClr val="000066"/>
                        </a:solidFill>
                      </a:endParaRPr>
                    </a:p>
                  </a:txBody>
                  <a:tcPr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0182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Индивидуальный оценочный лист </a:t>
                      </a:r>
                      <a:r>
                        <a:rPr lang="ru-RU" sz="20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может быть включен</a:t>
                      </a:r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 в портфолио обучающегося. </a:t>
                      </a:r>
                    </a:p>
                    <a:p>
                      <a:pPr marL="0" algn="l" defTabSz="914400" rtl="0" eaLnBrk="1" latinLnBrk="0" hangingPunct="1"/>
                      <a:endParaRPr lang="ru-RU" sz="2000" b="1" kern="1200" dirty="0">
                        <a:solidFill>
                          <a:srgbClr val="000066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Индивидуальный оценочный лист </a:t>
                      </a:r>
                      <a:r>
                        <a:rPr lang="ru-RU" sz="20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хранится</a:t>
                      </a:r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 в портфолио обучающегося. </a:t>
                      </a:r>
                    </a:p>
                    <a:p>
                      <a:pPr marL="0" algn="l" defTabSz="914400" rtl="0" eaLnBrk="1" latinLnBrk="0" hangingPunct="1"/>
                      <a:endParaRPr lang="ru-RU" sz="2000" b="1" kern="1200" dirty="0" smtClean="0">
                        <a:solidFill>
                          <a:srgbClr val="000066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ru-RU" sz="2000" b="1" i="1" kern="1200" dirty="0" smtClean="0">
                        <a:solidFill>
                          <a:srgbClr val="000066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ru-RU" sz="2000" b="1" i="1" kern="1200" dirty="0" smtClean="0">
                        <a:solidFill>
                          <a:srgbClr val="000066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ru-RU" sz="2000" b="1" i="1" kern="1200" dirty="0" smtClean="0">
                        <a:solidFill>
                          <a:srgbClr val="000066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ru-RU" sz="2000" b="1" i="1" kern="1200" dirty="0" smtClean="0">
                        <a:solidFill>
                          <a:srgbClr val="000066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ru-RU" sz="2000" b="1" i="1" kern="1200" dirty="0" smtClean="0">
                        <a:solidFill>
                          <a:srgbClr val="000066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r>
                        <a:rPr lang="ru-RU" sz="2000" b="1" i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Необходимо внести изменение в утвержденную ранее структуру портфолио</a:t>
                      </a:r>
                      <a:endParaRPr lang="ru-RU" sz="2000" b="1" i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16" marB="4571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0"/>
            <a:ext cx="9144000" cy="83671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074738" algn="ctr">
              <a:defRPr/>
            </a:pPr>
            <a:r>
              <a:rPr lang="ru-RU" sz="36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Задачи  </a:t>
            </a:r>
          </a:p>
        </p:txBody>
      </p:sp>
      <p:pic>
        <p:nvPicPr>
          <p:cNvPr id="52229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838" y="95250"/>
            <a:ext cx="741362" cy="74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0" name="Прямоугольник 2"/>
          <p:cNvSpPr>
            <a:spLocks noChangeArrowheads="1"/>
          </p:cNvSpPr>
          <p:nvPr/>
        </p:nvSpPr>
        <p:spPr bwMode="auto">
          <a:xfrm>
            <a:off x="250825" y="1412875"/>
            <a:ext cx="8642350" cy="566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449263" algn="l"/>
                <a:tab pos="630238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449263" algn="l"/>
                <a:tab pos="630238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449263" algn="l"/>
                <a:tab pos="630238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449263" algn="l"/>
                <a:tab pos="63023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449263" algn="l"/>
                <a:tab pos="63023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49263" algn="l"/>
                <a:tab pos="63023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49263" algn="l"/>
                <a:tab pos="63023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49263" algn="l"/>
                <a:tab pos="63023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49263" algn="l"/>
                <a:tab pos="63023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spcAft>
                <a:spcPts val="600"/>
              </a:spcAft>
              <a:buFont typeface="Calibri" panose="020F0502020204030204" pitchFamily="34" charset="0"/>
              <a:buAutoNum type="arabicPeriod"/>
            </a:pPr>
            <a:r>
              <a:rPr lang="ru-RU" altLang="ru-RU" sz="1800" b="1">
                <a:solidFill>
                  <a:srgbClr val="1025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Обеспечить качественную разработку основных образовательных программ образовательных организаций  и их реализацию в соответствии с требованиями федеральных государственных образовательных стандартов общего образования. </a:t>
            </a:r>
            <a:endParaRPr lang="ru-RU" altLang="ru-RU" sz="1800" b="1">
              <a:solidFill>
                <a:srgbClr val="10253F"/>
              </a:solidFill>
              <a:latin typeface="Arial" panose="020B0604020202020204" pitchFamily="34" charset="0"/>
            </a:endParaRPr>
          </a:p>
          <a:p>
            <a:pPr algn="just" eaLnBrk="1" hangingPunct="1">
              <a:spcBef>
                <a:spcPct val="0"/>
              </a:spcBef>
              <a:spcAft>
                <a:spcPts val="600"/>
              </a:spcAft>
              <a:buFont typeface="Calibri" panose="020F0502020204030204" pitchFamily="34" charset="0"/>
              <a:buAutoNum type="arabicPeriod"/>
            </a:pPr>
            <a:r>
              <a:rPr lang="ru-RU" altLang="ru-RU" sz="1800" b="1">
                <a:solidFill>
                  <a:srgbClr val="1025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допускать реализацию образовательных программ общего образования без определения списков учебников и учебных пособий.</a:t>
            </a:r>
            <a:endParaRPr lang="ru-RU" altLang="ru-RU" sz="1800" b="1">
              <a:solidFill>
                <a:srgbClr val="10253F"/>
              </a:solidFill>
              <a:latin typeface="Arial" panose="020B0604020202020204" pitchFamily="34" charset="0"/>
            </a:endParaRPr>
          </a:p>
          <a:p>
            <a:pPr algn="just" eaLnBrk="1" hangingPunct="1">
              <a:spcBef>
                <a:spcPct val="0"/>
              </a:spcBef>
              <a:spcAft>
                <a:spcPts val="600"/>
              </a:spcAft>
              <a:buFont typeface="Calibri" panose="020F0502020204030204" pitchFamily="34" charset="0"/>
              <a:buAutoNum type="arabicPeriod"/>
            </a:pPr>
            <a:r>
              <a:rPr lang="ru-RU" altLang="ru-RU" sz="1800" b="1">
                <a:solidFill>
                  <a:srgbClr val="1025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Обеспечить в соответствии с действующими требованиями введение официальных сайтов образовательных организаций.</a:t>
            </a:r>
            <a:endParaRPr lang="ru-RU" altLang="ru-RU" sz="1800" b="1">
              <a:solidFill>
                <a:srgbClr val="10253F"/>
              </a:solidFill>
              <a:latin typeface="Arial" panose="020B0604020202020204" pitchFamily="34" charset="0"/>
            </a:endParaRPr>
          </a:p>
          <a:p>
            <a:pPr algn="just" eaLnBrk="1" hangingPunct="1">
              <a:spcBef>
                <a:spcPct val="0"/>
              </a:spcBef>
              <a:spcAft>
                <a:spcPts val="600"/>
              </a:spcAft>
              <a:buFont typeface="Calibri" panose="020F0502020204030204" pitchFamily="34" charset="0"/>
              <a:buAutoNum type="arabicPeriod"/>
            </a:pPr>
            <a:r>
              <a:rPr lang="ru-RU" altLang="ru-RU" sz="1800" b="1">
                <a:solidFill>
                  <a:srgbClr val="1025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Привести в соответствие с действующим законодательством локальные нормативные акты по основным вопросам образовательной деятельности, в том числе регламентирующие правила приема обучающихся, режим занятий обучающихся, формы, периодичность и порядок текущего контроля успеваемости и промежуточной аттестации обучающихся, порядок и основания перевода, отчисления и восстановления обучающихся, порядок оформления возникновения, приостановления и прекращения отношений между образовательной организацией и обучающимися и (или) родителями (законными представителями) несовершеннолетних обучающихся. Обеспечить их своевременное выполнение.</a:t>
            </a:r>
            <a:endParaRPr lang="ru-RU" altLang="ru-RU" sz="1800" b="1">
              <a:solidFill>
                <a:srgbClr val="10253F"/>
              </a:solidFill>
              <a:latin typeface="Arial" panose="020B0604020202020204" pitchFamily="34" charset="0"/>
            </a:endParaRP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0"/>
            <a:ext cx="9144000" cy="83671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074738" algn="ctr">
              <a:defRPr/>
            </a:pPr>
            <a:r>
              <a:rPr lang="ru-RU" sz="36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Задачи  </a:t>
            </a:r>
          </a:p>
        </p:txBody>
      </p:sp>
      <p:pic>
        <p:nvPicPr>
          <p:cNvPr id="53253" name="Picture 2" descr="d:\Мои документы\РЫЖИКОВА\ДЛЯ ОФОРМЛЕНИЯ (картинки)\Логотип-МОН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838" y="95250"/>
            <a:ext cx="741362" cy="74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4" name="Прямоугольник 2"/>
          <p:cNvSpPr>
            <a:spLocks noChangeArrowheads="1"/>
          </p:cNvSpPr>
          <p:nvPr/>
        </p:nvSpPr>
        <p:spPr bwMode="auto">
          <a:xfrm>
            <a:off x="120650" y="1341438"/>
            <a:ext cx="8640763" cy="273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449263" algn="l"/>
                <a:tab pos="630238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449263" algn="l"/>
                <a:tab pos="630238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449263" algn="l"/>
                <a:tab pos="630238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449263" algn="l"/>
                <a:tab pos="63023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449263" algn="l"/>
                <a:tab pos="63023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49263" algn="l"/>
                <a:tab pos="63023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49263" algn="l"/>
                <a:tab pos="63023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49263" algn="l"/>
                <a:tab pos="63023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49263" algn="l"/>
                <a:tab pos="63023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ru-RU" altLang="ru-RU" sz="1800" b="1">
                <a:solidFill>
                  <a:srgbClr val="1025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Обеспечить эффективное использование оборудования, приобретенного в рамках реализации комплекса мер по модернизации системы общего образования, в урочной и внеурочной деятельности. Провести практико-ориентированные семинары для учителей по работе на новом оборудовании. </a:t>
            </a:r>
          </a:p>
          <a:p>
            <a:pPr algn="just" eaLnBrk="1" hangingPunct="1"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ru-RU" altLang="ru-RU" sz="1800" b="1">
                <a:solidFill>
                  <a:srgbClr val="1025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Исключить нарушения санитарно-эпидемиологических требований, касающихся обучения первоклассников. </a:t>
            </a:r>
          </a:p>
          <a:p>
            <a:pPr algn="just" eaLnBrk="1" hangingPunct="1"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ru-RU" altLang="ru-RU" sz="1800" b="1">
                <a:solidFill>
                  <a:srgbClr val="1025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Увеличить долю занятий внеурочной деятельности, проводимых вне классного кабинета, в том числе проектной и исследовательской направленности.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16760</TotalTime>
  <Words>3270</Words>
  <Application>Microsoft Office PowerPoint</Application>
  <PresentationFormat>Экран (4:3)</PresentationFormat>
  <Paragraphs>298</Paragraphs>
  <Slides>30</Slides>
  <Notes>30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5</vt:i4>
      </vt:variant>
      <vt:variant>
        <vt:lpstr>Заголовки слайдов</vt:lpstr>
      </vt:variant>
      <vt:variant>
        <vt:i4>30</vt:i4>
      </vt:variant>
    </vt:vector>
  </HeadingPairs>
  <TitlesOfParts>
    <vt:vector size="39" baseType="lpstr">
      <vt:lpstr>Arial</vt:lpstr>
      <vt:lpstr>Wingdings</vt:lpstr>
      <vt:lpstr>Calibri</vt:lpstr>
      <vt:lpstr>Times New Roman</vt:lpstr>
      <vt:lpstr>1_Оформление по умолчанию</vt:lpstr>
      <vt:lpstr>5_Тема Office</vt:lpstr>
      <vt:lpstr>7_Тема Office</vt:lpstr>
      <vt:lpstr>8_Тема Office</vt:lpstr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Николай Е. Байрачный</dc:creator>
  <cp:lastModifiedBy>123</cp:lastModifiedBy>
  <cp:revision>917</cp:revision>
  <cp:lastPrinted>2013-10-05T13:15:18Z</cp:lastPrinted>
  <dcterms:created xsi:type="dcterms:W3CDTF">2011-08-06T10:59:25Z</dcterms:created>
  <dcterms:modified xsi:type="dcterms:W3CDTF">2015-03-27T10:28:45Z</dcterms:modified>
</cp:coreProperties>
</file>